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2" r:id="rId2"/>
  </p:sldMasterIdLst>
  <p:notesMasterIdLst>
    <p:notesMasterId r:id="rId19"/>
  </p:notesMasterIdLst>
  <p:sldIdLst>
    <p:sldId id="306" r:id="rId3"/>
    <p:sldId id="308" r:id="rId4"/>
    <p:sldId id="310" r:id="rId5"/>
    <p:sldId id="311" r:id="rId6"/>
    <p:sldId id="312" r:id="rId7"/>
    <p:sldId id="313" r:id="rId8"/>
    <p:sldId id="309" r:id="rId9"/>
    <p:sldId id="314" r:id="rId10"/>
    <p:sldId id="317" r:id="rId11"/>
    <p:sldId id="316" r:id="rId12"/>
    <p:sldId id="315" r:id="rId13"/>
    <p:sldId id="326" r:id="rId14"/>
    <p:sldId id="327" r:id="rId15"/>
    <p:sldId id="319" r:id="rId16"/>
    <p:sldId id="325" r:id="rId17"/>
    <p:sldId id="320"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E41"/>
    <a:srgbClr val="8FD93B"/>
    <a:srgbClr val="004080"/>
    <a:srgbClr val="008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5" autoAdjust="0"/>
    <p:restoredTop sz="78102" autoAdjust="0"/>
  </p:normalViewPr>
  <p:slideViewPr>
    <p:cSldViewPr snapToGrid="0" snapToObjects="1" showGuides="1">
      <p:cViewPr varScale="1">
        <p:scale>
          <a:sx n="109" d="100"/>
          <a:sy n="109" d="100"/>
        </p:scale>
        <p:origin x="-2696" y="-104"/>
      </p:cViewPr>
      <p:guideLst>
        <p:guide orient="horz" pos="44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1373" y="269"/>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914400" y="745588"/>
            <a:ext cx="7315200" cy="5598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4344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2000" dirty="0" smtClean="0"/>
              <a:t>Thank you for attending this webinar/training.</a:t>
            </a:r>
          </a:p>
          <a:p>
            <a:r>
              <a:rPr lang="en-US" sz="2000" dirty="0" smtClean="0"/>
              <a:t>PHS has developed this series of six training modules,</a:t>
            </a:r>
            <a:r>
              <a:rPr lang="en-US" sz="2000" baseline="0" dirty="0" smtClean="0"/>
              <a:t> through grant funding from EPA Region III, in order to help clarify appropriate maintenance techniques for Green Stormwater Infrastructure practices (GSI).  It is our hope that the information included here will be helpful for anyone who is learning about SBMPs or is training others about properly maintaining the practices.</a:t>
            </a:r>
            <a:endParaRPr lang="en-US" sz="20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1400" dirty="0" smtClean="0"/>
              <a:t>There are also two classes of green</a:t>
            </a:r>
            <a:r>
              <a:rPr lang="en-US" sz="1400" baseline="0" dirty="0" smtClean="0"/>
              <a:t> stormwater infrastructure systems: Dry and Wet.</a:t>
            </a:r>
          </a:p>
          <a:p>
            <a:endParaRPr lang="en-US" sz="1400" baseline="0" dirty="0" smtClean="0"/>
          </a:p>
          <a:p>
            <a:r>
              <a:rPr lang="en-US" sz="1400" baseline="0" dirty="0" smtClean="0"/>
              <a:t>Dry systems only hold water for a short period of time after a storm event.  They are designed to drain quickly, either through infiltration into the soil or through </a:t>
            </a:r>
            <a:r>
              <a:rPr lang="en-US" sz="1400" baseline="0" dirty="0" err="1" smtClean="0"/>
              <a:t>evapo</a:t>
            </a:r>
            <a:r>
              <a:rPr lang="en-US" sz="1400" baseline="0" dirty="0" smtClean="0"/>
              <a:t>-transpiration.  Examples of dry systems include </a:t>
            </a:r>
            <a:r>
              <a:rPr lang="en-US" sz="1400" baseline="0" dirty="0" err="1" smtClean="0"/>
              <a:t>greenroofs</a:t>
            </a:r>
            <a:r>
              <a:rPr lang="en-US" sz="1400" baseline="0" dirty="0" smtClean="0"/>
              <a:t>, bio-retention basins and porous pavement. </a:t>
            </a:r>
          </a:p>
          <a:p>
            <a:endParaRPr lang="en-US" sz="1400" baseline="0" dirty="0" smtClean="0"/>
          </a:p>
          <a:p>
            <a:r>
              <a:rPr lang="en-US" sz="1400" baseline="0" dirty="0" err="1" smtClean="0"/>
              <a:t>Greenroofs</a:t>
            </a:r>
            <a:r>
              <a:rPr lang="en-US" sz="1400" baseline="0" dirty="0" smtClean="0"/>
              <a:t> depend mostly on </a:t>
            </a:r>
            <a:r>
              <a:rPr lang="en-US" sz="1400" baseline="0" dirty="0" err="1" smtClean="0"/>
              <a:t>evapo</a:t>
            </a:r>
            <a:r>
              <a:rPr lang="en-US" sz="1400" baseline="0" dirty="0" smtClean="0"/>
              <a:t>-transpiration to remove the rain water from the system. </a:t>
            </a:r>
            <a:endParaRPr lang="en-US" sz="14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1600" dirty="0" err="1" smtClean="0"/>
              <a:t>Greenroof</a:t>
            </a:r>
            <a:r>
              <a:rPr lang="en-US" sz="1600" baseline="0" dirty="0" smtClean="0"/>
              <a:t> components </a:t>
            </a:r>
            <a:r>
              <a:rPr lang="en-US" sz="1600" dirty="0" smtClean="0"/>
              <a:t>include: drought tolerant plants, lightweight planting media, a filter</a:t>
            </a:r>
            <a:r>
              <a:rPr lang="en-US" sz="1600" baseline="0" dirty="0" smtClean="0"/>
              <a:t> strip holding the planting media in place, a drainage layer to allow excess water to be removed from the system, and a water proof barrier to prevent water from leaking through the roof.</a:t>
            </a:r>
            <a:endParaRPr lang="en-US" sz="16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1800" dirty="0" smtClean="0"/>
              <a:t>A bio-retention</a:t>
            </a:r>
            <a:r>
              <a:rPr lang="en-US" sz="1800" baseline="0" dirty="0" smtClean="0"/>
              <a:t> system depends on infiltration to remove water from the system. Porous soils will soak any </a:t>
            </a:r>
            <a:r>
              <a:rPr lang="en-US" sz="1800" baseline="0" dirty="0" err="1" smtClean="0"/>
              <a:t>ponding</a:t>
            </a:r>
            <a:r>
              <a:rPr lang="en-US" sz="1800" baseline="0" dirty="0" smtClean="0"/>
              <a:t> water into the soil and thus recharge the ground water.</a:t>
            </a:r>
            <a:endParaRPr lang="en-US" sz="18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1600" dirty="0" smtClean="0"/>
              <a:t>The bio-retention system includes</a:t>
            </a:r>
            <a:r>
              <a:rPr lang="en-US" sz="1600" baseline="0" dirty="0" smtClean="0"/>
              <a:t> plants that can tolerate both wet and dry soil conditions, well-draining soils, a recessed planting bed, an inlet to allow water into the system, and outlet to allow excess water out of the system. </a:t>
            </a:r>
            <a:endParaRPr lang="en-US" sz="16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1600" dirty="0" smtClean="0"/>
              <a:t>Wet systems are the second</a:t>
            </a:r>
            <a:r>
              <a:rPr lang="en-US" sz="1600" baseline="0" dirty="0" smtClean="0"/>
              <a:t> type of Green Stormwater Infrastructure system, including constructed wetlands and naturalized storm water basins.  These hold water within the systems for longer periods of time, so they can support wetland plants that withstand oxygen-depleted soils, and a suite of soil microbes that can survive in soils that lack oxygen.  Wet systems depend on </a:t>
            </a:r>
            <a:r>
              <a:rPr lang="en-US" sz="1600" baseline="0" dirty="0" err="1" smtClean="0"/>
              <a:t>evapo</a:t>
            </a:r>
            <a:r>
              <a:rPr lang="en-US" sz="1600" baseline="0" dirty="0" smtClean="0"/>
              <a:t>-transpiration and limited infiltration to remove stormwater from the system. The soils in these systems do not drain well, and water will pond for longer periods of time in the planting bed. </a:t>
            </a:r>
          </a:p>
          <a:p>
            <a:endParaRPr lang="en-US" sz="1600" baseline="0" dirty="0" smtClean="0"/>
          </a:p>
          <a:p>
            <a:r>
              <a:rPr lang="en-US" sz="1600" baseline="0" dirty="0" smtClean="0"/>
              <a:t>This completes our overview of common storm water management systems.</a:t>
            </a:r>
            <a:endParaRPr lang="en-US" sz="16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These</a:t>
            </a:r>
            <a:r>
              <a:rPr lang="en-US" baseline="0" dirty="0" smtClean="0"/>
              <a:t> training modules were funded by the United States Environmental Protection Agency.  Partners involved in the program include: Pennsylvania Horticultural Society; </a:t>
            </a:r>
            <a:r>
              <a:rPr lang="en-US" baseline="0" dirty="0" err="1" smtClean="0"/>
              <a:t>Tookany</a:t>
            </a:r>
            <a:r>
              <a:rPr lang="en-US" baseline="0" dirty="0" smtClean="0"/>
              <a:t>, </a:t>
            </a:r>
            <a:r>
              <a:rPr lang="en-US" baseline="0" dirty="0" err="1" smtClean="0"/>
              <a:t>Tacony</a:t>
            </a:r>
            <a:r>
              <a:rPr lang="en-US" baseline="0" dirty="0" smtClean="0"/>
              <a:t>, Frankford Watershed Association; GreenTreks Network, Inc.; Philadelphia Parks and Recreation, and the US Forest Service Northeast Field Station.</a:t>
            </a:r>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The next module in the series</a:t>
            </a:r>
            <a:r>
              <a:rPr lang="en-US" baseline="0" dirty="0" smtClean="0"/>
              <a:t> will discuss the actual components of a typical bio-retention system.</a:t>
            </a:r>
          </a:p>
          <a:p>
            <a:r>
              <a:rPr lang="en-US" baseline="0" dirty="0" smtClean="0"/>
              <a:t>Thank you </a:t>
            </a:r>
            <a:r>
              <a:rPr lang="en-US" baseline="0" smtClean="0"/>
              <a:t>for participating!</a:t>
            </a:r>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2000" dirty="0" smtClean="0"/>
              <a:t>The materials</a:t>
            </a:r>
            <a:r>
              <a:rPr lang="en-US" sz="2000" baseline="0" dirty="0" smtClean="0"/>
              <a:t> </a:t>
            </a:r>
            <a:r>
              <a:rPr lang="en-US" sz="2000" dirty="0" smtClean="0"/>
              <a:t>in the training sessions include the following:</a:t>
            </a:r>
            <a:endParaRPr lang="en-US" sz="2000" baseline="0" dirty="0" smtClean="0"/>
          </a:p>
          <a:p>
            <a:r>
              <a:rPr lang="en-US" sz="2000" baseline="0" dirty="0" smtClean="0"/>
              <a:t>*A </a:t>
            </a:r>
            <a:r>
              <a:rPr lang="en-US" sz="2000" b="1" baseline="0" dirty="0" smtClean="0"/>
              <a:t>glossary</a:t>
            </a:r>
            <a:r>
              <a:rPr lang="en-US" sz="2000" baseline="0" dirty="0" smtClean="0"/>
              <a:t> of terms used in describing and discussing GSI practices (also referred to as “systems”)</a:t>
            </a:r>
          </a:p>
          <a:p>
            <a:r>
              <a:rPr lang="en-US" sz="2000" baseline="0" dirty="0" smtClean="0"/>
              <a:t>*A </a:t>
            </a:r>
            <a:r>
              <a:rPr lang="en-US" sz="2000" b="1" baseline="0" dirty="0" smtClean="0"/>
              <a:t>checklist</a:t>
            </a:r>
            <a:r>
              <a:rPr lang="en-US" sz="2000" baseline="0" dirty="0" smtClean="0"/>
              <a:t> of activities to be considered when evaluating the condition of the BMPs.</a:t>
            </a:r>
          </a:p>
          <a:p>
            <a:endParaRPr lang="en-US" sz="2000" baseline="0" dirty="0" smtClean="0"/>
          </a:p>
          <a:p>
            <a:r>
              <a:rPr lang="en-US" sz="2000" baseline="0" dirty="0" smtClean="0"/>
              <a:t>Fundamental to each training module is an explanation of the design of the systems and pertinent information for maintaining them.</a:t>
            </a:r>
            <a:endParaRPr lang="en-US" sz="20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836148"/>
          </a:xfrm>
          <a:prstGeom prst="rect">
            <a:avLst/>
          </a:prstGeom>
        </p:spPr>
      </p:sp>
      <p:sp>
        <p:nvSpPr>
          <p:cNvPr id="3" name="Notes Placeholder 2"/>
          <p:cNvSpPr>
            <a:spLocks noGrp="1"/>
          </p:cNvSpPr>
          <p:nvPr>
            <p:ph type="body" idx="1"/>
          </p:nvPr>
        </p:nvSpPr>
        <p:spPr>
          <a:xfrm>
            <a:off x="914400" y="1871003"/>
            <a:ext cx="7315200" cy="4642907"/>
          </a:xfrm>
          <a:prstGeom prst="rect">
            <a:avLst/>
          </a:prstGeom>
        </p:spPr>
        <p:txBody>
          <a:bodyPr>
            <a:noAutofit/>
          </a:bodyPr>
          <a:lstStyle/>
          <a:p>
            <a:r>
              <a:rPr lang="en-US" b="0" i="0" dirty="0" smtClean="0"/>
              <a:t>We begin with a review of watershed dynamics.</a:t>
            </a:r>
          </a:p>
          <a:p>
            <a:endParaRPr lang="en-US" b="0" i="0" dirty="0" smtClean="0"/>
          </a:p>
          <a:p>
            <a:r>
              <a:rPr lang="en-US" b="1" dirty="0" smtClean="0"/>
              <a:t>What is a watershed?  </a:t>
            </a:r>
          </a:p>
          <a:p>
            <a:r>
              <a:rPr lang="en-US" b="0" dirty="0" smtClean="0"/>
              <a:t>To </a:t>
            </a:r>
            <a:r>
              <a:rPr lang="en-US" dirty="0" smtClean="0"/>
              <a:t>understand why green stormwater management is so important and why it is being used throughout our developed landscapes, one needs to understand how water moves over the land, and how land cover effects the impact of this water on streams, lakes and other water bodies.  Let’s start with defining a watershed:</a:t>
            </a:r>
            <a:r>
              <a:rPr lang="en-US" baseline="0" dirty="0" smtClean="0"/>
              <a:t> </a:t>
            </a:r>
            <a:r>
              <a:rPr lang="en-US" dirty="0" smtClean="0"/>
              <a:t>the area of land that drains into a particular body of water.  A watershed can be small, like the land that drains into a puddle.  Or it can be large, like the land that drains into the Atlantic Ocean. Everyone lives in a watershed, even if you don’t see the stream or river into which your watershed is draining.  The watershed contains everything that covers the land, including forests, buildings, roads, lawns, </a:t>
            </a:r>
            <a:r>
              <a:rPr lang="en-US" i="1" dirty="0" smtClean="0"/>
              <a:t>and</a:t>
            </a:r>
            <a:r>
              <a:rPr lang="en-US" dirty="0" smtClean="0"/>
              <a:t> storm drains and culverts.  </a:t>
            </a:r>
          </a:p>
          <a:p>
            <a:endParaRPr lang="en-US" dirty="0" smtClean="0"/>
          </a:p>
          <a:p>
            <a:r>
              <a:rPr lang="en-US" b="1" dirty="0" smtClean="0"/>
              <a:t>What is the natural cover of PA watersheds?   </a:t>
            </a:r>
            <a:r>
              <a:rPr lang="en-US" dirty="0" smtClean="0"/>
              <a:t>Over 90% of Pennsylvania was once covered by forests.  Water bodies such as streams and rivers were shaped by the flow of water entering the stream channels via ground and surface water travelling through these forests.   </a:t>
            </a:r>
          </a:p>
          <a:p>
            <a:endParaRPr lang="en-US" dirty="0" smtClean="0"/>
          </a:p>
          <a:p>
            <a:r>
              <a:rPr lang="en-US" b="1" dirty="0" smtClean="0"/>
              <a:t>How do the forests manage rain water?  </a:t>
            </a:r>
            <a:r>
              <a:rPr lang="en-US" dirty="0" smtClean="0"/>
              <a:t>In forested land</a:t>
            </a:r>
            <a:r>
              <a:rPr lang="en-US" baseline="0" dirty="0" smtClean="0"/>
              <a:t> areas</a:t>
            </a:r>
            <a:r>
              <a:rPr lang="en-US" dirty="0" smtClean="0"/>
              <a:t>, rain is intercepted at multiple levels.  First, in the canopy of leaves, much of this water is evaporated back into the air.  As the rain water travels down the tree trunks, some becomes absorbed by the bark, then travels down the trunk to be absorbed</a:t>
            </a:r>
            <a:r>
              <a:rPr lang="en-US" baseline="0" dirty="0" smtClean="0"/>
              <a:t> in </a:t>
            </a:r>
            <a:r>
              <a:rPr lang="en-US" dirty="0" smtClean="0"/>
              <a:t>the leaf litter on the forest floor , with the remainder soaking into the ground. Very little water runs over the surface of the forest floor into water bodies.  Most enters the water body through subsurface flow or ground water. </a:t>
            </a:r>
          </a:p>
          <a:p>
            <a:endParaRPr lang="en-US" b="1" dirty="0" smtClean="0"/>
          </a:p>
          <a:p>
            <a:r>
              <a:rPr lang="en-US" b="1" dirty="0" smtClean="0"/>
              <a:t>How has watershed land cover changed?</a:t>
            </a:r>
            <a:r>
              <a:rPr lang="en-US" b="1" baseline="0" dirty="0" smtClean="0"/>
              <a:t> </a:t>
            </a:r>
            <a:r>
              <a:rPr lang="en-US" b="1" dirty="0" smtClean="0"/>
              <a:t> </a:t>
            </a:r>
            <a:r>
              <a:rPr lang="en-US" dirty="0" smtClean="0"/>
              <a:t>Human</a:t>
            </a:r>
            <a:r>
              <a:rPr lang="en-US" baseline="0" dirty="0" smtClean="0"/>
              <a:t> beings</a:t>
            </a:r>
            <a:r>
              <a:rPr lang="en-US" dirty="0" smtClean="0"/>
              <a:t> change the natural land cover by clearing the trees, putting up buildings, creating roads, diverting water and stream flow (sometimes leading underground into pipes) and replacing native plants with cultivated plants like lawn.  Each of these changes impacts the flow of water through the watershed into the receiving water body.  </a:t>
            </a:r>
          </a:p>
          <a:p>
            <a:endParaRPr lang="en-US" b="1" dirty="0" smtClean="0"/>
          </a:p>
          <a:p>
            <a:r>
              <a:rPr lang="en-US" b="1" dirty="0" smtClean="0"/>
              <a:t>How have those changes impacted the path of rain to rivers?  </a:t>
            </a:r>
            <a:r>
              <a:rPr lang="en-US" b="0" dirty="0" smtClean="0"/>
              <a:t>Through e</a:t>
            </a:r>
            <a:r>
              <a:rPr lang="en-US" dirty="0" smtClean="0"/>
              <a:t>very step of development, we change the way the water flows to the river.</a:t>
            </a:r>
            <a:r>
              <a:rPr lang="en-US" baseline="0" dirty="0" smtClean="0"/>
              <a:t>  A</a:t>
            </a:r>
            <a:r>
              <a:rPr lang="en-US" dirty="0" smtClean="0"/>
              <a:t>s we remove trees, we reduce the amount of water captured in the leaves and evaporated back into the air, thus more water reaches the ground and increases the volume that flows over the surface. Without the leaves to lessen the energy of rain drops, the soil is no longer protected and we have more soil erosion as the water hits the ground.  When we construct</a:t>
            </a:r>
            <a:r>
              <a:rPr lang="en-US" baseline="0" dirty="0" smtClean="0"/>
              <a:t> </a:t>
            </a:r>
            <a:r>
              <a:rPr lang="en-US" dirty="0" smtClean="0"/>
              <a:t>buildings and roads, this reduces the amount</a:t>
            </a:r>
            <a:r>
              <a:rPr lang="en-US" baseline="0" dirty="0" smtClean="0"/>
              <a:t> of </a:t>
            </a:r>
            <a:r>
              <a:rPr lang="en-US" dirty="0" smtClean="0"/>
              <a:t>pervious surface that can infiltrate the water.  The surface</a:t>
            </a:r>
            <a:r>
              <a:rPr lang="en-US" baseline="0" dirty="0" smtClean="0"/>
              <a:t> water picks up pollutants from our built environment – lawn chemicals, leakage from </a:t>
            </a:r>
            <a:r>
              <a:rPr lang="en-US" dirty="0" smtClean="0"/>
              <a:t>cars,</a:t>
            </a:r>
            <a:r>
              <a:rPr lang="en-US" baseline="0" dirty="0" smtClean="0"/>
              <a:t> litter </a:t>
            </a:r>
            <a:r>
              <a:rPr lang="en-US" dirty="0" smtClean="0"/>
              <a:t>and other materials that can adversely affect</a:t>
            </a:r>
            <a:r>
              <a:rPr lang="en-US" baseline="0" dirty="0" smtClean="0"/>
              <a:t> </a:t>
            </a:r>
            <a:r>
              <a:rPr lang="en-US" dirty="0" smtClean="0"/>
              <a:t>our aquatic environment.  </a:t>
            </a:r>
            <a:endParaRPr lang="en-US" b="1" dirty="0" smtClean="0"/>
          </a:p>
          <a:p>
            <a:endParaRPr lang="en-US" b="1" baseline="0" dirty="0" smtClean="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baseline="0" dirty="0" smtClean="0"/>
              <a:t>Here is a short video illustrating how water moves through a developed system.</a:t>
            </a:r>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808013"/>
          </a:xfrm>
          <a:prstGeom prst="rect">
            <a:avLst/>
          </a:prstGeom>
        </p:spPr>
      </p:sp>
      <p:sp>
        <p:nvSpPr>
          <p:cNvPr id="3" name="Notes Placeholder 2"/>
          <p:cNvSpPr>
            <a:spLocks noGrp="1"/>
          </p:cNvSpPr>
          <p:nvPr>
            <p:ph type="body" idx="1"/>
          </p:nvPr>
        </p:nvSpPr>
        <p:spPr>
          <a:xfrm>
            <a:off x="815926" y="1561513"/>
            <a:ext cx="7413674" cy="4782137"/>
          </a:xfrm>
          <a:prstGeom prst="rect">
            <a:avLst/>
          </a:prstGeom>
        </p:spPr>
        <p:txBody>
          <a:bodyPr>
            <a:normAutofit/>
          </a:bodyPr>
          <a:lstStyle/>
          <a:p>
            <a:r>
              <a:rPr lang="en-US" sz="1400" b="1" dirty="0" smtClean="0"/>
              <a:t>What</a:t>
            </a:r>
            <a:r>
              <a:rPr lang="en-US" sz="1400" b="1" baseline="0" dirty="0" smtClean="0"/>
              <a:t> connects development to streams? </a:t>
            </a:r>
            <a:r>
              <a:rPr lang="en-US" sz="1400" baseline="0" dirty="0" smtClean="0"/>
              <a:t>In developed areas, we attempt to drain water off our built environment as quickly as possible.  To do this, we have changed the slope of the land, paved channels and designed all our buildings, roads and sidewalks  to move water quickly and efficiently away, into a conveyance system.  There are usually two kinds of conveyance systems: 1) an open system made up of swales</a:t>
            </a:r>
            <a:r>
              <a:rPr lang="en-US" sz="1400" dirty="0" smtClean="0"/>
              <a:t> and pervious surfaces;</a:t>
            </a:r>
            <a:r>
              <a:rPr lang="en-US" sz="1400" baseline="0" dirty="0" smtClean="0"/>
              <a:t> and 2) a closed system (also called grey storm water infrastructure) consisting of storm drains, culverts and outfalls that are connected directly to a local water body.</a:t>
            </a:r>
          </a:p>
          <a:p>
            <a:endParaRPr lang="en-US" sz="1400" b="1" baseline="0" dirty="0" smtClean="0"/>
          </a:p>
          <a:p>
            <a:r>
              <a:rPr lang="en-US" sz="1400" b="1" baseline="0" dirty="0" smtClean="0"/>
              <a:t>How does this change the management of water in a watershed?  </a:t>
            </a:r>
            <a:r>
              <a:rPr lang="en-US" sz="1400" b="0" baseline="0" dirty="0" smtClean="0"/>
              <a:t>These systems increase the volume and the speed at which the storm water reaches the stream.  Large quantities of fast-moving water have more force to erode the stream beds and banks, with the capacity to pick up and hold more sediment.  In an undisturbed area, the stream’s water level slowly rises and falls during a rain event.  But in a built environment, the water level rises quickly to extremely high levels and then falls quickly.  The aquatic insects and animals cannot adjust to the rapid rise and fall of the water level, and their homes are destroyed during these events.  Over time, these streams lose most of the insects and animals that support the aquatic food chain.  </a:t>
            </a:r>
          </a:p>
          <a:p>
            <a:endParaRPr lang="en-US" sz="1400" b="1" baseline="0" dirty="0" smtClean="0"/>
          </a:p>
          <a:p>
            <a:r>
              <a:rPr lang="en-US" sz="1400" b="1" baseline="0" dirty="0" smtClean="0"/>
              <a:t>What are the components of grey infrastructure?  </a:t>
            </a:r>
            <a:r>
              <a:rPr lang="en-US" sz="1400" b="0" baseline="0" dirty="0" smtClean="0"/>
              <a:t>The first component of  the grey storm water infrastructure system is the impervious surfaces that connect from one to another -- building downspouts connecting to sidewalks and then draining to streets.  From the streets, the water flows into storm drains, the next component of the grey infrastructure system.</a:t>
            </a:r>
            <a:endParaRPr lang="en-US" sz="1400" b="1" baseline="0" dirty="0" smtClean="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1089367"/>
          </a:xfrm>
          <a:prstGeom prst="rect">
            <a:avLst/>
          </a:prstGeom>
        </p:spPr>
      </p:sp>
      <p:sp>
        <p:nvSpPr>
          <p:cNvPr id="3" name="Notes Placeholder 2"/>
          <p:cNvSpPr>
            <a:spLocks noGrp="1"/>
          </p:cNvSpPr>
          <p:nvPr>
            <p:ph type="body" idx="1"/>
          </p:nvPr>
        </p:nvSpPr>
        <p:spPr>
          <a:xfrm>
            <a:off x="914400" y="1786597"/>
            <a:ext cx="7315200" cy="4557053"/>
          </a:xfrm>
          <a:prstGeom prst="rect">
            <a:avLst/>
          </a:prstGeom>
        </p:spPr>
        <p:txBody>
          <a:bodyPr>
            <a:normAutofit fontScale="92500" lnSpcReduction="20000"/>
          </a:bodyPr>
          <a:lstStyle/>
          <a:p>
            <a:r>
              <a:rPr lang="en-US" sz="2000" b="1" dirty="0" smtClean="0"/>
              <a:t>How is water treated in the grey infrastructure system?  </a:t>
            </a:r>
            <a:r>
              <a:rPr lang="en-US" sz="2000" b="0" baseline="0" dirty="0" smtClean="0"/>
              <a:t>After the water enters the storm drains (carrying trash , debris, oils, chemicals and everything else) it enters into a system of pipes and culverts under our roads.  These pipes typically drain directly into our streams through outfalls.</a:t>
            </a:r>
          </a:p>
          <a:p>
            <a:r>
              <a:rPr lang="en-US" sz="2000" b="0" baseline="0" dirty="0" smtClean="0"/>
              <a:t> </a:t>
            </a:r>
            <a:endParaRPr lang="en-US" sz="2000" b="1" dirty="0" smtClean="0"/>
          </a:p>
          <a:p>
            <a:r>
              <a:rPr lang="en-US" sz="2000" b="1" dirty="0" smtClean="0"/>
              <a:t>What is a combined sewer system and what happens</a:t>
            </a:r>
            <a:r>
              <a:rPr lang="en-US" sz="2000" b="1" baseline="0" dirty="0" smtClean="0"/>
              <a:t> when it overflows? </a:t>
            </a:r>
            <a:r>
              <a:rPr lang="en-US" sz="2000" b="0" baseline="0" dirty="0" smtClean="0"/>
              <a:t> In older systems, storm water pipes underground are combined with sewage water pipes coming from our buildings.   During dry weather, the pipes carry only the sewage which is diverted to a wastewater treatment plant.  During rain events, however, those same pipes also will carry large volumes of storm water.  These systems were designed only to carry a certain volume of water, and when that water level is exceeded, the additional water (combined sewage and storm water) overflows directly into the stream.  We call these systems combined sewer overflow (CSO) systems.  </a:t>
            </a:r>
          </a:p>
          <a:p>
            <a:endParaRPr lang="en-US" sz="2000" b="0" baseline="0" dirty="0" smtClean="0"/>
          </a:p>
          <a:p>
            <a:r>
              <a:rPr lang="en-US" sz="2000" b="0" baseline="0" dirty="0" smtClean="0"/>
              <a:t>Cities all across the USA have been required by law to reduce or eliminate these overflows.  Most cities  plan to accomplish this by either temporarily storing the stormwater and then slowly releasing it into the combined sewer</a:t>
            </a:r>
            <a:r>
              <a:rPr lang="en-US" sz="2000" b="0" dirty="0" smtClean="0"/>
              <a:t> </a:t>
            </a:r>
            <a:r>
              <a:rPr lang="en-US" sz="2000" b="0" baseline="0" dirty="0" smtClean="0"/>
              <a:t>system (preventing an overflow) or by infiltrating the storm water into the ground to reduce the total amount of storm water entering into the combined sewer system.  The City of Philadelphia has chosen to install “green storm water infrastructure” to alternatively manage their stormwater.</a:t>
            </a:r>
            <a:endParaRPr lang="en-US" sz="2000" b="1" baseline="0" dirty="0" smtClean="0"/>
          </a:p>
          <a:p>
            <a:endParaRPr lang="en-US" dirty="0" smtClean="0"/>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2000" dirty="0" smtClean="0"/>
              <a:t>The watershed pictured is the </a:t>
            </a:r>
            <a:r>
              <a:rPr lang="en-US" sz="2000" baseline="0" dirty="0" err="1" smtClean="0"/>
              <a:t>Tookany</a:t>
            </a:r>
            <a:r>
              <a:rPr lang="en-US" sz="2000" baseline="0" dirty="0" smtClean="0"/>
              <a:t>, </a:t>
            </a:r>
            <a:r>
              <a:rPr lang="en-US" sz="2000" baseline="0" dirty="0" err="1" smtClean="0"/>
              <a:t>Tacony</a:t>
            </a:r>
            <a:r>
              <a:rPr lang="en-US" sz="2000" baseline="0" dirty="0" smtClean="0"/>
              <a:t>, Frankford watershed, encompassing the land areas that flow into those three streams.  Much of this watershed is located in Philadelphia, draining water from a very urbanized area.</a:t>
            </a:r>
          </a:p>
          <a:p>
            <a:endParaRPr lang="en-US" sz="2000" baseline="0" dirty="0"/>
          </a:p>
          <a:p>
            <a:r>
              <a:rPr lang="en-US" sz="2000" baseline="0" dirty="0" smtClean="0"/>
              <a:t>Urban runoff drains directly into the stream via the infrastructure underneath the roads and sidewalks of the city.  </a:t>
            </a:r>
          </a:p>
          <a:p>
            <a:r>
              <a:rPr lang="en-US" sz="2000" baseline="0" dirty="0" smtClean="0"/>
              <a:t>We call this system composed of impervious surfaces, storm drains, pipes and outlets “GREY Infrastructure”.</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fontScale="92500" lnSpcReduction="10000"/>
          </a:bodyPr>
          <a:lstStyle/>
          <a:p>
            <a:r>
              <a:rPr lang="en-US" sz="2000" b="1" dirty="0" smtClean="0"/>
              <a:t>Conventional stormwater management</a:t>
            </a:r>
            <a:r>
              <a:rPr lang="en-US" sz="2000" b="1" baseline="0" dirty="0" smtClean="0"/>
              <a:t> practices and their main purpose</a:t>
            </a:r>
            <a:r>
              <a:rPr lang="en-US" sz="2000" b="0" baseline="0" dirty="0" smtClean="0"/>
              <a:t>:</a:t>
            </a:r>
          </a:p>
          <a:p>
            <a:r>
              <a:rPr lang="en-US" sz="2000" b="0" baseline="0" dirty="0" smtClean="0"/>
              <a:t>Starting in the 1970’s,  </a:t>
            </a:r>
            <a:r>
              <a:rPr lang="en-US" sz="2000" b="0" dirty="0" smtClean="0"/>
              <a:t>storm water management systems</a:t>
            </a:r>
            <a:r>
              <a:rPr lang="en-US" sz="2000" b="0" baseline="0" dirty="0" smtClean="0"/>
              <a:t> were designed to manage flooding caused by the hard constructed surfaces of development. These systems were not designed to reduce the total volume of water</a:t>
            </a:r>
            <a:r>
              <a:rPr lang="en-US" sz="2000" b="0" dirty="0" smtClean="0"/>
              <a:t> entering the stream, but to</a:t>
            </a:r>
            <a:r>
              <a:rPr lang="en-US" sz="2000" b="0" baseline="0" dirty="0" smtClean="0"/>
              <a:t> temporarily retain the water and then </a:t>
            </a:r>
            <a:r>
              <a:rPr lang="en-US" sz="2000" b="0" dirty="0" smtClean="0"/>
              <a:t>slowly release it to the stream during a flooding event.</a:t>
            </a:r>
            <a:r>
              <a:rPr lang="en-US" sz="2000" b="0" baseline="0" dirty="0" smtClean="0"/>
              <a:t>  </a:t>
            </a:r>
          </a:p>
          <a:p>
            <a:r>
              <a:rPr lang="en-US" sz="2000" b="0" baseline="0" dirty="0" smtClean="0"/>
              <a:t>These conventional systems are of two types: Dry and Wet.  Dry basins are dry except during large rain events, when they fill up with water and slowly release it into the stream.  Wet basins are continually filled with water, slowly releasing excess water into the stream during a rain event.  </a:t>
            </a:r>
            <a:endParaRPr lang="en-US" sz="2000" baseline="0" dirty="0" smtClean="0"/>
          </a:p>
          <a:p>
            <a:r>
              <a:rPr lang="en-US" sz="2000" baseline="0" dirty="0" smtClean="0"/>
              <a:t> </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sz="2000" dirty="0" smtClean="0"/>
              <a:t>“Green Stormwater</a:t>
            </a:r>
            <a:r>
              <a:rPr lang="en-US" sz="2000" baseline="0" dirty="0" smtClean="0"/>
              <a:t> </a:t>
            </a:r>
            <a:r>
              <a:rPr lang="en-US" sz="2000" dirty="0" smtClean="0"/>
              <a:t>Infrastructure”</a:t>
            </a:r>
            <a:r>
              <a:rPr lang="en-US" sz="2000" baseline="0" dirty="0" smtClean="0"/>
              <a:t> (or GSI) is the term used to describe storm water management options that reduce the storm water volume using natural systems, including plants, soils and microbial organisms. These infrastructure systems are designed to retain stormwater,  reduce the total volume of water, and recharge groundwater.  They are designed to manage small rain events that make up</a:t>
            </a:r>
            <a:r>
              <a:rPr lang="en-US" sz="2000" dirty="0" smtClean="0"/>
              <a:t> the majority of rain events that occur.  In Pennsylvania, around 90% of the annual precipitation happens during</a:t>
            </a:r>
            <a:r>
              <a:rPr lang="en-US" sz="2000" baseline="0" dirty="0" smtClean="0"/>
              <a:t> small rain events</a:t>
            </a:r>
            <a:r>
              <a:rPr lang="en-US" sz="2000" dirty="0" smtClean="0"/>
              <a:t>. </a:t>
            </a:r>
            <a:endParaRPr lang="en-US" sz="2000"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90D2341A-8BA4-234E-90D5-92E06D6FE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500" y="4724400"/>
            <a:ext cx="8229599" cy="1752600"/>
          </a:xfrm>
          <a:prstGeom prst="rect">
            <a:avLst/>
          </a:prstGeom>
        </p:spPr>
        <p:txBody>
          <a:bodyPr/>
          <a:lstStyle>
            <a:lvl1pPr marL="0" indent="0" algn="ctr">
              <a:buNone/>
              <a:defRPr b="1">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41300"/>
            <a:ext cx="7771170" cy="685800"/>
          </a:xfrm>
          <a:prstGeom prst="rect">
            <a:avLst/>
          </a:prstGeom>
        </p:spPr>
        <p:txBody>
          <a:bodyPr/>
          <a:lstStyle>
            <a:lvl1pPr marL="0" indent="0" algn="l">
              <a:buNone/>
              <a:defRPr b="1">
                <a:solidFill>
                  <a:srgbClr val="00408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HS_logo.png"/>
          <p:cNvPicPr>
            <a:picLocks noChangeAspect="1"/>
          </p:cNvPicPr>
          <p:nvPr userDrawn="1"/>
        </p:nvPicPr>
        <p:blipFill>
          <a:blip r:embed="rId3"/>
          <a:srcRect l="33212" t="27639" r="33434" b="28001"/>
          <a:stretch>
            <a:fillRect/>
          </a:stretch>
        </p:blipFill>
        <p:spPr>
          <a:xfrm>
            <a:off x="3566254" y="757169"/>
            <a:ext cx="2034446" cy="350156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rot="5400000" flipV="1">
            <a:off x="-3142158" y="3368037"/>
            <a:ext cx="6858003" cy="121923"/>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HS_logo.png"/>
          <p:cNvPicPr>
            <a:picLocks noChangeAspect="1"/>
          </p:cNvPicPr>
          <p:nvPr userDrawn="1"/>
        </p:nvPicPr>
        <p:blipFill>
          <a:blip r:embed="rId3"/>
          <a:srcRect l="33212" t="27639" r="33434" b="36634"/>
          <a:stretch>
            <a:fillRect/>
          </a:stretch>
        </p:blipFill>
        <p:spPr>
          <a:xfrm>
            <a:off x="8286354" y="5756856"/>
            <a:ext cx="678232" cy="940158"/>
          </a:xfrm>
          <a:prstGeom prst="rect">
            <a:avLst/>
          </a:prstGeom>
        </p:spPr>
      </p:pic>
      <p:sp>
        <p:nvSpPr>
          <p:cNvPr id="11" name="Rectangle 10"/>
          <p:cNvSpPr/>
          <p:nvPr userDrawn="1"/>
        </p:nvSpPr>
        <p:spPr>
          <a:xfrm rot="5400000" flipV="1">
            <a:off x="-3252467" y="3368037"/>
            <a:ext cx="6858003" cy="121923"/>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flipV="1">
            <a:off x="-3370579" y="3368037"/>
            <a:ext cx="6858003" cy="12192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gif"/><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jpeg"/><Relationship Id="rId6" Type="http://schemas.openxmlformats.org/officeDocument/2006/relationships/image" Target="../media/image6.png"/><Relationship Id="rId1" Type="http://schemas.microsoft.com/office/2007/relationships/media" Target="../media/media1.WAV"/><Relationship Id="rId2" Type="http://schemas.openxmlformats.org/officeDocument/2006/relationships/audio" Target="../media/media1.WAV"/></Relationships>
</file>

<file path=ppt/slides/_rels/slide4.xml.rels><?xml version="1.0" encoding="UTF-8" standalone="yes"?>
<Relationships xmlns="http://schemas.openxmlformats.org/package/2006/relationships"><Relationship Id="rId3" Type="http://schemas.microsoft.com/office/2007/relationships/media" Target="file:///C:\Users\emelvin\Desktop\EPA%20workshop%20add%20ons\ducky_ad.wmv" TargetMode="External"/><Relationship Id="rId4" Type="http://schemas.openxmlformats.org/officeDocument/2006/relationships/video" Target="file:///C:\Users\emelvin\Desktop\EPA%20workshop%20add%20ons\ducky_ad.wmv" TargetMode="External"/><Relationship Id="rId5" Type="http://schemas.openxmlformats.org/officeDocument/2006/relationships/slideLayout" Target="../slideLayouts/slideLayout2.xml"/><Relationship Id="rId6" Type="http://schemas.openxmlformats.org/officeDocument/2006/relationships/notesSlide" Target="../notesSlides/notesSlide4.xml"/><Relationship Id="rId7" Type="http://schemas.openxmlformats.org/officeDocument/2006/relationships/image" Target="../media/image7.png"/><Relationship Id="rId8" Type="http://schemas.openxmlformats.org/officeDocument/2006/relationships/image" Target="../media/image8.png"/><Relationship Id="rId1" Type="http://schemas.microsoft.com/office/2007/relationships/media" Target="../media/media2.WAV"/><Relationship Id="rId2" Type="http://schemas.openxmlformats.org/officeDocument/2006/relationships/audio" Target="../media/media2.WAV"/></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eaLnBrk="0" hangingPunct="0">
              <a:spcBef>
                <a:spcPts val="0"/>
              </a:spcBef>
              <a:buClr>
                <a:schemeClr val="tx1"/>
              </a:buClr>
            </a:pPr>
            <a:r>
              <a:rPr lang="en-US" sz="2800" b="0" dirty="0" smtClean="0">
                <a:solidFill>
                  <a:schemeClr val="tx1">
                    <a:lumMod val="85000"/>
                    <a:lumOff val="15000"/>
                  </a:schemeClr>
                </a:solidFill>
                <a:latin typeface="Calibri" pitchFamily="34" charset="0"/>
                <a:cs typeface="Calibri" pitchFamily="34" charset="0"/>
              </a:rPr>
              <a:t>The Pennsylvania Horticultural Society motivates people to improve the quality of life and create a sense of community through horticulture.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0181" y="1353670"/>
            <a:ext cx="8793819" cy="4073736"/>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60401" y="155575"/>
            <a:ext cx="7771170" cy="685800"/>
          </a:xfrm>
        </p:spPr>
        <p:txBody>
          <a:bodyPr/>
          <a:lstStyle/>
          <a:p>
            <a:r>
              <a:rPr lang="en-US" dirty="0" smtClean="0"/>
              <a:t>GSI- dry systems</a:t>
            </a:r>
            <a:endParaRPr lang="en-US" dirty="0"/>
          </a:p>
        </p:txBody>
      </p:sp>
      <p:pic>
        <p:nvPicPr>
          <p:cNvPr id="2056" name="Picture 8" descr="http://stegreensmarts.com/images/GreenRoofApril06firewheeldaisy.jpg"/>
          <p:cNvPicPr>
            <a:picLocks noChangeAspect="1" noChangeArrowheads="1"/>
          </p:cNvPicPr>
          <p:nvPr/>
        </p:nvPicPr>
        <p:blipFill>
          <a:blip r:embed="rId3"/>
          <a:srcRect/>
          <a:stretch>
            <a:fillRect/>
          </a:stretch>
        </p:blipFill>
        <p:spPr bwMode="auto">
          <a:xfrm>
            <a:off x="344263" y="1605299"/>
            <a:ext cx="4378400" cy="3283801"/>
          </a:xfrm>
          <a:prstGeom prst="roundRect">
            <a:avLst/>
          </a:prstGeom>
          <a:ln>
            <a:noFill/>
          </a:ln>
          <a:effectLst/>
        </p:spPr>
      </p:pic>
      <p:sp>
        <p:nvSpPr>
          <p:cNvPr id="10" name="TextBox 9"/>
          <p:cNvSpPr txBox="1"/>
          <p:nvPr/>
        </p:nvSpPr>
        <p:spPr>
          <a:xfrm>
            <a:off x="601409" y="768895"/>
            <a:ext cx="2584238" cy="523220"/>
          </a:xfrm>
          <a:prstGeom prst="rect">
            <a:avLst/>
          </a:prstGeom>
          <a:noFill/>
        </p:spPr>
        <p:txBody>
          <a:bodyPr wrap="square" rtlCol="0">
            <a:spAutoFit/>
          </a:bodyPr>
          <a:lstStyle/>
          <a:p>
            <a:r>
              <a:rPr lang="en-US" sz="2800" dirty="0" smtClean="0">
                <a:latin typeface="Arial" pitchFamily="34" charset="0"/>
                <a:cs typeface="Arial" pitchFamily="34" charset="0"/>
              </a:rPr>
              <a:t> Green Roof </a:t>
            </a:r>
            <a:endParaRPr lang="en-US" sz="2800" dirty="0">
              <a:latin typeface="Arial" pitchFamily="34" charset="0"/>
              <a:cs typeface="Arial" pitchFamily="34" charset="0"/>
            </a:endParaRP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cxnSp>
        <p:nvCxnSpPr>
          <p:cNvPr id="14" name="Straight Connector 13"/>
          <p:cNvCxnSpPr/>
          <p:nvPr/>
        </p:nvCxnSpPr>
        <p:spPr>
          <a:xfrm>
            <a:off x="763637" y="768895"/>
            <a:ext cx="3292168" cy="0"/>
          </a:xfrm>
          <a:prstGeom prst="line">
            <a:avLst/>
          </a:prstGeom>
        </p:spPr>
        <p:style>
          <a:lnRef idx="2">
            <a:schemeClr val="accent1"/>
          </a:lnRef>
          <a:fillRef idx="0">
            <a:schemeClr val="accent1"/>
          </a:fillRef>
          <a:effectRef idx="1">
            <a:schemeClr val="accent1"/>
          </a:effectRef>
          <a:fontRef idx="minor">
            <a:schemeClr val="tx1"/>
          </a:fontRef>
        </p:style>
      </p:cxnSp>
      <p:sp>
        <p:nvSpPr>
          <p:cNvPr id="8194" name="AutoShape 2" descr="https://www.johnandbobs.com/wp-content/uploads/2012/01/Jan-blog-green-roof-3.jpg"/>
          <p:cNvSpPr>
            <a:spLocks noChangeAspect="1" noChangeArrowheads="1"/>
          </p:cNvSpPr>
          <p:nvPr/>
        </p:nvSpPr>
        <p:spPr bwMode="auto">
          <a:xfrm>
            <a:off x="155575" y="-1531938"/>
            <a:ext cx="4714875" cy="3190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https://www.johnandbobs.com/wp-content/uploads/2012/01/Jan-blog-green-roof-3.jpg"/>
          <p:cNvSpPr>
            <a:spLocks noChangeAspect="1" noChangeArrowheads="1"/>
          </p:cNvSpPr>
          <p:nvPr/>
        </p:nvSpPr>
        <p:spPr bwMode="auto">
          <a:xfrm>
            <a:off x="155575" y="-1531938"/>
            <a:ext cx="4714875" cy="3190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data:image/jpeg;base64,/9j/4AAQSkZJRgABAQAAAQABAAD/2wCEAAkGBhQSERUUExQWFRUVGBgYFhgWFxgYGBcaGhoXGhcaGBgaGyYeGhojGhgYHy8gIygpLSwsFR4xNTAqNSYrLCkBCQoKDgwOGg8PGiwkHCQpLCwsLCw0LCwsLCwsLCwsLCwsLCwsLCksLCwsLCwsLCwsLCwsLCwsLCwsLCwsLCwsKf/AABEIALkBEQMBIgACEQEDEQH/xAAbAAABBQEBAAAAAAAAAAAAAAADAAIEBQYBB//EAEQQAAECAwQGCQAHBQgDAQAAAAECEQADIQQSMUEFUWFxgZEGEyIyobHB0fAUQlJikuHxIzNygqIHFRY0U7LC0iRzk4P/xAAZAQADAQEBAAAAAAAAAAAAAAAAAQIDBAX/xAAtEQACAgICAQMCBQQDAAAAAAAAAQIREiEDMUETUWEEIhRxgfDxMrHR4UJiof/aAAwDAQACEQMRAD8AsdDyiqfKAx6xB5KBPg8eroW4B1gGPLejh/8AJlfxiPTZB7I2U5FvSDwDDvCeGPCvQAOeE8NeE8ADnhPDXhPAA6OvDHhPAA54UNeE8ADo5Db0J4AHQobejl6AB0KG3oV6AB0KG3oTwAdjkceE8OxHXhPDXhPBYDnjjw14TwWB14Tw14TwWB1448ceE8Fgdjjxx4TwAKOoNRvhrwgqACzhQoUIZ5BoJTT5Rw7afOPRLPpBN0kqFS4bNwD7x5eLT1fbAco7QGu7VvCLnQulr6bymBIoA+ANCb2sfHeNIRUiZOjfqtYEKbaGZj+kY2VbglaiSa0AYn5+cSjpWK9OiMzTKtwyrHDbxnGel26hJoAD6mAm3OLxMGCDJminaTSliXZ2pWCS7cDsEZeZpNKwz4ZDKGrtjk5OAOTQ8EGTNULcI6i2jOMpYreBMWVZ58Ymy9LJV6QnBBkzQItYMcXbAMMYoRpVJJALkZPHFaYQCK1JaFgh5M0aJzh4RmiMovT4CmSHoc2wx8oPL00GBdn1kfM/GE4DyNIZo17I7ejLo0uk4KzzIxEPVpwlwFVAODwsQyNK8K9GLVpqafrY5h6bQHjidLzCGKya4ux+Vh4MMjahUK9GWsmkpiSe04b6x9zE+XphX3Tq84WDHZclcdvRSWjSiiCGGLjgYYnTXbBUMjQHHDbCxYZF7ehXopzpxzQDieTthFdaOl9xTFL5lt7a4WLHZqL0deMSrpsoLDB0v2goVb7pB+NEqT05S/aSWrgK+KoeLA1bwnjO2rpO10pFMTtGrDb4QGb0sUF90dWKnG82WTZeMKgNO8ceKGR0rRMcIBJDYg4cokjTqHIII+ZwYsLLV448VEzpChKVKUwZ2ALu3qcIrLH00lk9tRCSHqkuM8hDxYWaZM8ElIIcYjU+EOeMfZ+lstNpWT3F/Wc0Z27LOXpueLf/ABXZv9Ucle0DVAa69CiD/eCPtCFEhZ43OcoXkLpatTQ5ZRN0aErlybwUohGIwoG7wLju4RFnnsncfKKmRNVRlqFGoTqO3bAp4sbjZqxJU2NAXJIamVR5nFoj2lZILhwW4MxDbamKRNqWzX1cz7xw2tWF48z7weqCiX30tZTdL6qgjZjnCUhdKlhv8Iz5tavtHmfeOJml3vHmfeH6wnGy+ZZOcGkldXCtmeUZ36Sr7Sub+cNE0/aPj6GD1mLAv+1XHxhqZhDmrV1/M4z65n3jz/KJWhLarrk1IJcYkvR8lBqiD1hqBbomYly4OWur56qcYfJmFSg5NAWfcaeMS5mkEhaULQlSlChuJORxKg+CTg/jBDNlgdxt14eJvJhPmHgViKtEhKKDMFQDVzBJy3cobOloJSEXjeepYpDA4lLGu78zosvae+lQBci9d10dd3wivUFT9gciSSWAclgAMSSpIw4wSQu6s1SAyhU63iTb5KyT1SGS1FJ6sBLAfXAfH72YivVoe01KUG6agpKSCMjQ4RSlYYuiYiSVEBnN0kAO732dv4YSrJMBfq1uCG7Cvs1y1wCz2KegpXeIKS6cMt5EWi+lVteijvKEeqYLaD9Bi7IslPYX3SrA4gsHpqyiJPnqBLkgoCSHyckYHYBE2X0ttecz+hHtXhEa36SVNN6ayzQOEXSQKgEpyd4jOhsV+81Q7B61iDabVdP1u8oUOQLYROlzJP1UnVUlx4638Ir9JS0q7rhnJzxr5xSnvZIyTpPI3sTV9Z9IWlD2w1eyPMwCRZwKqyZsRD9JTO3/ACp9YeSbpDRFSqnGB36HjDUrhoNDFFJZI0E9ZusThdHiIHbj+8/hSPEw11sL7uShsML2za8Mtq6TP5RGd7GloHo1FSS7Ol2Bwrq+VieuYtIHw58c/KK/R4JBABLlmAcu2rGJEy3hQSD9kniHo7vgwi7IGaSX2lNqHkoxTq9B5RZ2qdeQotVjng4emo184qppqd/tAhvoYpcNCiaayB5QxSoVmV20vheS/MRZBvv78malfOEdjP8A0uX/AKPgfeFGFfAY/JBtK6HcfAGM9KXMIdKHSCz3kjHYS8W+kVHq5jO9wsxYuSsUL0jL2WUJ9rlpvsmckKJFCl73ZLmpDDe4iGrLs0EzRVrSCVWZQAxJIYRCPWv3BX73sI9P0XcTLQkrUq6Al2TXKIM3oZZySpVoUgE4Hq0iuTmOefqLqhs89Va8mU+spIFNpjqrabveSAMykA8xnHog6D2PO1H8cpvER1PRfR4UEfShewa/JBfV3IjLkX8/6D9TzU2tWTa63h43SISZ004JQdX7Ue0bXpL0as8pN+TPQtiykFaCp/u3WBOsM+3KMxNsySKONqSfQUjN87g6l+//AEXXbIRlzz9RP/0/KCaPE6XNQtSE3U4styaEUpHJ1iXQJWA2F4FStpFceEKzyShnXWuLJd9YJzMNc7fW/wBGFvwX8zTSFWiz1un9o4UR9nl4xfLtSKAqSFKwF4XiwckJd2bPCMLPtC04oCt2Pxo5LWsqlqCilSHISaprQ1u7Y0XJF/A8zbLlBVWG/A8DjDOqI7qlDf2h418Yzk3pDOC5aVXggP1l0JbMA/aOtq7ItV6fli4AFKVMUEggpCRg7/WJrgwjSmixlqMvCbMIKChbJSs5kJcucwrlFpZ+kcy6kpUsJxAULwrh9poptNEXFlqkJG2iqecTNEkiUgEEG6KEMYVjL2T0iF2sqVMALjWMMCSWw1RKT0wJ73ZTkm4CARg6gp22BMUEyQk95IMAVZBkpQ4uOSnis2IurZpm1KmEyplnKSzBkoW3/wCgAOeDwBVi0hMGAVQHsplgDY5SATuJirVLmD7KuaT6iGItakF+2hsw/miHkvYtSkumX9n0Barh62SV4MwQneXSdvhuhyehlpAoEk4jtkf8ogWHpXPGE4qGpTK8+1FvYum0xCQnq0MPs9lubxamjOSbdsgr6PWtJrKfKk1NX3rECn9GZ3emS1j+eWR4LJjR/wCNJSlC8laGL4XhQEZVz1QWTpcTABfSQSSCmYqWQKs/aQo01auMJy2qJxMKrRi37UpYG1E0EcAg5QE2NJD3CAMS5SNrlSR4x6Srq0jtyVLGLla1j+pSoBbNO2eQJf7FIvGnYdgNjAg1wjTMEjDWYBgEVzpNQqoLgUJOv4YuNHaBE8rE2/JHZIKgwVjQXgBgl6PjGjkdMLGlajfUHahlqYYu11OfGGr6S2a8VCaFBVGMpVPskm6Cw1VNYlu+h00ZTSehUyJiUImE3u07IajDM14QpXR5Cz3kjXev8e7TyjWTtNWFaSDaAL9FXXSD+JNBSFZ9GWMik5wRRXWJw8vCFlJVsaxrZj9M9HDKS4VLuq7IYzXch8CDRhFAuyuoi8mtaGo1ULR6zL0fZFI7dxWd1cxK2Io4qz+8Ml9H7GamXKSXoZamLZVQp33RcJOt9kM89X0LtSQSZF4EGpWgXcGLBdSK40rFbI0SsLSpgQ71NKa7pJaPX5su8gvNUApLOUoTica1wyO+M5N6K2BILTVOAwZSVeSDnBHklX30KjJfQ1/d/Gr/AKwouv8AD1l+0r8cz/pCh+pH3HTMbaZ6gklLOFJFQkhhNWFOFU7rxlDZJjqUJIKCVK/dsAHejAMG1UaNJpWcESZhL0vYY1mkU/FFEOkEoyhKBWmgF64nLF2mZ5sMzCQjcdA7QF2YhmKFqDAmgIChnrJif0qsIXIEwDtSy7uXumisdVDwMZb+zW3dubL1pSob0lj/ALhyj0EICgUqDghiNYOMRyRyi0OrPNQRkC4NGaCda4wO3DwAx31h2lrB1E1UohwC4JeqcRXWzcQdsRmpkaZsfOPDlGnTMeg30stiRSl7D9IJLmUqSNoI8jU8YCddf5aDyhwJyD73925Rmx2H61LZ4gbTqdoaQ9HIDeO8vDQCB9XWXIDbXaGzJ41EjUC3gDGvDxT5H9is24oTm/tVgFyGcglRbW45U+NAOsdYSVV1N4/rEpc4EMCU63UlR8YjLtASWxJwNC+5tVKR6UlOEMeTv2/bNeVShGp9k8rDVN5uZHxojT9HpWoKYumqS5BHv4w25ePaGGGIJiRL/mI2jdm3rGClLjjl+/7mEf6QkrSkyWwZRAwUCQrgTRqbcY70b0upQWFpXfKnT1hJKiwDOz+cOCk4EhL4Uf1Ec60swJGRycHxI2Q4fVQl/UqKUi+maWkJBK5jNgAkqfYK474JZ7QFpChgQDXbGNtlkUUmWiYUh8E4cqNE7R+lJkpCUqZYFHwPgPeOpJNXEuzUAw69FbJ08gORL61gXF5iCNhy4Q7RmkeuSVFISbxDB6BhmTWJpoZLnWdKu8kHhEedIRLF4qWlLh2N7EgCigcyIlvAbXLCkscC2eogjxAgsCBK0uJswolpPYHavqYl86JYbtsTkW26AFoUna14f0ufCM/oRYE9R1ivONOlfwQ7A4nSjD9nMY07qik8hWCK0zMUAJl2YB/qISr+pgrxgE2zIX3kg7xATosDuKUncXHI0gsCVMnSCe1IKXGMqYof0rChHBYLOWKZy0bJktx+JBPlFeuRNGaV/wBJ9vCBKtRHeQpPBx4V8IdlZP3LQ9GZxIuKlzAPsTEv+FV0xOBnSUBJlLT/ABJNS5zFIgyrbLWWSpJ2OH/CaxNk6QmI7q1J2BRblhBNZ6Zm0R/717F0hIoB+g4RGlzQVEjZqiynaVvH9pKkzdq5ab34ksYFLFld+pXLJ/05hUPwzH84cPs0jNwbA27S3VlICQTcDvlnhnziZZppKUYAFJJDZliNzViPbNDSppvItISaBpstQwDDtJJHhA0dGLUQyVSpowdE29uoWI/OFLjyilZppFn1m0Qoqf8AB9s+wPnGFGf4b/sKzNacQ9nmpAdRJbX3gWHtGLlaLm3nKFfgV7R6GFpSolRAAmguosB3S7xaK0xJUHTOlkio7YrrB2bdxyjsogx3Q6SuXapZKVAF0lwfrAjV9q7HpyDhFUNOSCP30vDNafGsWUtV4OKghwRXdAxlN0v0OZiEzJaQVoLEXSSpJNMK0PmYzH93rQkqmSpgbMImABz9opAFY9KkKOowO29KbKm9KnEuRdWky1kEEV+qxBHnHHzcMZbboTVnl8xe0jYQx4qEd+kIA7Rc/wADjk9Yda5AClhJvIc3CygSMiQ1C2+IU+QsYGmtQI/OOGMYeTMk9YnGnAAN/KTTnEedNlpL3U1qCOPLhEdNlo5UTXBJzrnEiz2SXhiRjeFfONVjDzQXQuvSodl3yYYfNcEs9kwUoEqz2cInGSmnV1/DzcYRyahm9ifQc4n1o9orFsXVnNi+RcEbf1hJQzYEDceEJBLtdBG10+Rjk+8KgJAz7JIHLe1TGT5HJ7LVJHUlq+YPrSH/AEhg5x4ccQDAzKIAIqDtU3Bocld4UxGo1HFmiGosKiDUqtSS+2vCnrBHB1kZYU5epjjHbup8bdHAkEVTTd+cWpOO0U6XQKbZRMBFcGxblWHaPSbOLqCWd2O3w5gw9Q18wK+bjgRHDTft9ncx1Q+pf/ICws+niO+BvHqMPKLFOl76bglpZ36wEGgfGpL7KRnzLiKqzqS5QooVrBzOvWN8dKcJ9FbRJ0Koddw941CBGB0dKnyV37wUGwOB+b40MjpKl2Wko3Ycj6PDcGCZoAqHBUQZekEEXgsFIxZnA1sSPFoslWuzCXeM1hg5xJ2IZz/LE0ygaoY+TPDJFoSsOlyDhRi26HuYQAZtilrFUg8IAuxFP7uYpOx3HIuPCJilCOF4diIFnnWgAlV1bE5XS2WBbkIKNKgd+WtO0C8PDteES0GESKu0OwGyrbLVRKw74OxyyNYIpwYBNsUtYqkF9kRxoop/dzFIGoEtyLjwh2IsPpq/tq/Er3hRX/R5/wDqn8CP+sch2BU9LJ56kgmgUAN2PmXjGSzrjVdMZgEvHvKpwAyjFm1vk+943MicFRutCWmWqzoBVJcJAIKrQtTihdCSwfFhrjz+RMJDH5zjYdFJ00yFJli0LIX3ZUxEtABANSoFQOOETIZeyZaXUAUF2IH0S0LYYMKh9dXir09YUIaYmWWwUUWabJQMGJK1EbKNF1MRMF1apdpDFjetSUhlUAdKqdq7VsoLbdGLmIUkylOcL9tWQDkbrsWNW2RzzjkqE1aMbLmg1Sip+16P6QnrW6DvI8w0dXZpqSUE1SW7LUIxYuQYaJZwIW+tRS29o8uUaMWgirWoFmTh9pPqaxxKVnUxel0AebGOXlAte5JJ5tSOoGxtoNTwq0LpAOSbuABfcmvKsOQon7utgDzfGBJlnJS1bDTxakHRMfvUOrvGFS8lJWDnSQO1dUTmW8QAYNLBxIWDzfg4IO+I6yEFwDvAcbvgh4UX7KADrJT88ITBafRIQhQ+sTvY/PGBmUfrK5EtwDxxM2rKUAdhLngAPWOTARqrvbjXGDY3JeEP3EfOMPlEnBjqIJfc8RjZ7+GI269sNkqCAUhJukEKIc7KExrFJ6YrZJNpSjElQvXSXqDyrCu6lPuCS/MRXTlBR+zq1kNV8nxg0hSQALygTmAR4A4UipJJDjKiUonLCruK8HLecdCtbDaWD+UOLa6QMqALFSQ9QCpiefysTrwdCaqzl58hsqR50wjglgpYEHc+fD40EWsULAfwk+8DU2xjqV6YeMbQ55Rf+RNbIrGUQpD9l2SWVrGfOI2ktPSwkAy+0S5Z0jDNJzrjFqGA9dXtA1WYKYEJPrHZDmjPvsNoP0c0+jqgC6WJxGFT9YerRo5c8KDg0OBxHMRjZmjU5C6dYp5esDlpmSqoWdrUfYWoeIjTBPoEzbrMITIy8npSpLBadVR2SfNJ4NFpZekEpZ7wB+yrsnxLHgTEOLRVluhoSiIlaL6R2Ui6UXScXF48X7XhEXS+mbKDdlkqW47ndD6yfIPwhUxg1DVHQuGGscSTCEEvnVHYF1h1+MKGBl+lkwXJTpCqmhfUNUZo20ZSkDiv3i86YFurTkA3p6RnCrhHSYhQp8mBwA25RbdGCnrSkyVziU9lKFlBBGNXFGimSvCJ+iJwRPQVLXLTUFUsspLghwWP6PA0M3S7Gs0TYHScTNnpKhudSmaJVl0csgEaPszihKlyy5FDRMs5gxBl26yAf560q/nmHylxHv2S/wB22TXqFJM3i73XL+cZOkMXSLQ89AE1cmTKTRJEl7r1YkMANT7opeq1B9/uDGjt9js65RCLPbCsjslSJyrp2grbZnjGdRMKSQU3SKEKcVzpjSOHnji7RnLROkoZNHB2Ee8CXKSlyBdOtNSfeIPWrKg7Y5PUbchBkpUXBQpm2Ee8cji0RbJEi0HBjxDetYLNlDEUajARDSFJ7qW1unybHDwiRZJgVRw4pn5HDhEvWxpgRM1JVTWzb6weVMJzY6nxGr4DjDZ8svRTD5TOHyyQXdOVRXdhugbtBbFMK3LBiM2J9vOIc20OGN4muAy9BEwryc8v1iOUkPVOtlV8cY04Fb1G2VCLk9KwdnmEFgGAzxrqc/PQ6bWbuJDmhbs4nPHOIygBvzy8IfNQ6UsTrOVHFS28x0zbupKhzyX2tVQkJIU5ICRqBY7nD84nJcgEKBG1x4jKIdmlAY1G7CJak7TxcHmDWOed2TixzDPGOXXOdeEcCDwjh2V58soLNkNuh8/m6OOXybXX3hyUt67IVxw0GQOQ1w1G4fDCGGZ3D3+Uh9zax+bI4JZd8thhfkEZWNDDAb6fBDAoO2fGDBONK84aobqZGN4cso6NKTALQFA5j5roIh2myBIvJLFNWIfCoZxFkCMgNrH0aOLl5kt81YR1Q+oT70LD2Io6QJVSckK3ABXLDk0Q7ZpSUFgpvMSCC1WcEP2veDzrAlRcAgsQ6fUZxU/3ACqqySTqxz1x0JRe0Q20egWW1JWOyoE6vyNYkJXWMdJkzEjsLCwPqzAx4LGH8zxJl9I1oIC0qTsmVH8qxlvaJfH7DyNXf2eIhRnv8UDUn/6J9oULBjsqumHfQPu+qooLtMvWLvpev9sBqSPMxRiNzIInxhyFBJSpiWIOyhz2Q1NPmEOyMDVgemWS3W6jWeW38QS/9dOUHtC7eSlQEmWRTvqV3ikMeycwIrejdltU2zoWLWUpIonq0qKWoz01RPn9FFzP3trnK2USMGPZc0jLF/I6J0mRbyADMs42hC1Hxo8ZbpLoafKmhcwy5ipjuoIANABUMGpqxYxc2bo1KMtImz5wYMUmcAA2IqMIi6T0FYZUta0TR1iQ4eclRJ1MNeGx4y5Y3EbWihl3wnAHefnjEiWBiyAeLDjEafOlkVO2h34Z+UQioOFBZYVunEmuBjy1Fv4MFfZbqtgqMdbM3B4iBlDdgKgjY27VEYTb4P7MtxB5v4QRKGwCeOPI+mrk8MSq8huqAS/E0UTwr6Q8y0k1BSTuS/hU7oEqVVyQG5HeCK8IfKlTFKYKRwJ9QHiH72SNVZ1gEpSDjgo3qb2r82xHky5goClWBxqPT1ixtVnWhFUmpxN1ixpgT81RElErdgGzAGPLON+Hn5IK4M2hKfHuLoEhZBNQSMuUSVWkXQ473iKNhgWiP1JvEPUtQUNaCHKWDQAEAO+oVIcn5WNHJzeTM5Sc3cmEspJe6pL/AHv0x2QWXOU5C0ttFRvEDsloJBonCjn2gonnO6RqCq+gwjmb+4IySewtCKHViKx0LelOcCVMN1xiMjTmH8YFLmlySkB88eUVjZtjfRJJAHoD8MDUsK4Q0znFLxO4tzjskjJwfvHPjhw4RJmORLLjKEtIx8mflHLpcvRhi5rCBP3RtAL86bINjEpQyTSEgglnhKORJ2+mAh14g0becfzgtroacogloH5H3ekOvigFB8pjDlfxeg5s8NvBqkPtIY8Gxik0+zRTUux8yYIUyoq+ynjAmGvCmbe36x1tnGvpFRk49MbBqSDgcMX4U8ISpdGbPDhq5coMhyHBeFRnOOdY64fU+JE0Qvo8v7CeR947Ey9tP4oUbfiICxZSdKVPaCNTf7U/nFSk84n9IZn/AJK/mz0ivC46SAgHz5th7UgV7VBAxrltEAGt6F2Dr0LSZ01AlmiUKABCnLkMavGkHQyzg3lqmk61TPyFIwnReV1k8Sr5QlYJdJqSlyBqbGNzL6DyD31TF7yB5JeIe/AwatD2BC2mXMAQVTVYuQQe1uPEwVcrRd2olEDVfJxbKsEmdD7MgXghTAuQVrqPrZ6nPCJadB2KXiiSP4lP/uVEYv2QbMXpmy2Zc79h+7upIYEB2qz9ojDHN4h/Q2cImDYG261YxstOzNHpkLSBJCiCEmSlBWDkXTgHxrGMsii9GbIkv5j48cPNFp9/oJ/mG+jEJ7QJOJY0ZtYwgF5blmA3OW2g14w+1WdamN4t9wmnl8AjsmTqJOxgCebxiurbsdJjkWNKmUaHMGYU0Zw4D5g0GqIloSiWsMMcClRbe4bxictI+yVDMFwRuyGp8Y7NRLU6bpwOeFKYqLndBx8mEr7Q4tR2gJtgCe8pXEkbPCIyNLAY463NNzGp+VwjgQgUCScqCpw4wl2dIACZZTtVV99Y9NfVqFYRo6Px0ov7UkGlzFKq5QRUvnlzb5nAFJCWKTeYMc65NrEBq/aPx2cHhE+UEM111Z+g1YgRxydu2cUpOTtnbNZRNDpWUnn4Ugp0bhdURWtKHVT12wOzsXCgQ2IDtFgm0cdhIVgdW3YRhHPNyXRSiqASbNdpev8ABm4uaPhuh6phFGu8cc8oYtaXYkvrId8Mzw84YhI+0TvfwwgVds3SVD5ilZ44fHfOOoIOIG98ICsp1XhVswG1kb+QjtmlHFJyfNuBNOWqDVEumGCQ4x3Aj422HmVyOs+xxp4QjOAAdQvcAeb4wwzBiSeLkfKRl8mWk9Dkd7HDLDxFYQmgOAAa54h9pDvyjgmXjQgbQcdkKZKvMzHWT+UGr2VryNmKU9CG1JIveNIakl3Jcaj+VMsXhwksfq+APPGGqnlnAfa9Md8FUZPTCoWz9nyPjDTNDsXA3/k7RFDu+VcyD7Hxgon5MfP8/mcXVFKbGsNb8VDwdvKEZyRVRCXwJ939Yen7zHf6NDTLINGbDBzD70WkjnXp/wBVP4hCjnVjZ+E+8KDH5Kx+Sh00f269d5XgoxEScPn6wTSK3mqJq97zV7wBJj3CAiU4Yw5Gr58eOJpCUK+XzOACVYLQZc1CwbpBxzDuDyd+EehK6MTpg7drW33Sqv8AUI81Umnz5+kbfRvSa1zJSRKs5ICQm/cUQSAxLuBiITGWa+ggUO1aJh4D1eH6P6GSCFBfWKUlRFVAOMQeyMCCMc3iusdn0mS5UpOwmWX4Gg+YQebo3SCiAZoReo4UBgCQCUJpn8aMtd0C9y8l9CrJnJfetZ/5RmumfR9MgomWdIShfZUAVMFByDicQ/FO2JR6FWiY3WWgHffX5tDZv9nCwklM91AOBcYHY97xaIlG10FJ+DJyzMSalPB/aJBWWoSHxD+Y+e66tixvAgsaMQauK+W+CpWBTF8NVeFTHE6T6HFRiAUl2dbNg1FbOzqO3UI4ZSLrKN45kuOZBfAHE64cyjkGxYhn3xFtFhJq90bMBG3FKMHbNKUHlVkuStL3QkD41BjiNcdmEGhDkbMuYqPmMRUSZe0ZPeJVvLUH5RFt976tXp2QAQM72fzbHbH6nin3Hf5HRH6vjl3HYRcwnE4bi7YVziV9JwYZjcHqw1B34REkSSUkMRgdxEPsiyxfXUZP+ta+scMl5POkvJaIKVVJwz984ehQPdUDvpurEW4/ZoGarOzZeMdOiyak7y+OWZjmfyxKTXknGUoIoUqU+Ax31xjhkOHKO1z351iMJJSWKy2QCXP4n+CDiae6FZsaNnm9DEK7/k1g3YrwY3mANB+bYYw0zwpTAu+oPr/OCJAZtoJrqfFn1wKbddi4fd5xVUVKANcwAsX1aoNLBVgHIZ3FRTPWOEclJSWbzPvWCGeAWCrpyNXb1whXa+SaRxUhaTdII2OrcaQBEhnLqHHPiwA4ekSQtRfAtjXyGP6wwzFCpYjOrnh84RCbolvRxcx9r4YP+euGoT90jeW9DDGBdgRrGG/JjEmWScORLga2hu6JSsGJjUYjeHHP2hKL0uj38IfMUMwH2DygS5pSc6bA3mYaTZoosdMBcZ/NUElpGu6dpFaam9YGJ9HcPs8qih257IcbUcMPDyo2eyJaY2vAan+ov8Q94UR+tOs8hCgp+4jNOhSlJU95rwAzYBRG9r3LbEZxVt49PODSP8zK/iR6QKz4Df7R73kLFhD0q1u3lqgZy+Zw9WA+ZCGInaM0d17oStIWA6UFwV0qysHb5mNX0R0/Ks0lUueooUmYqhSpxhiwoxjD2D99J/8AYjzEXnTX/Mn+BHkmJk6Gb1HTGynCa+5K/wDrETSHTeSE9gTFEMR2QA4L1cuxwwzjzaw+h9IP9ccfOM5Tp0Kzbn+0wZSDj9aYBT8MDn/2jTlUlSkbKqWeQaKXQ/74b49R0X3RCzb0UmeVW1c9S1TpktYvHEJUEgtVnoCQH5mGylZY6yWDcPSPQ+nX+VH/ALEf8o85tGB3Dyjl5Y7oTQp61bG+ZiGpnanJ1/n8zhkvDifOGHHh6GIUUVGC8h2BFUvww45RxFjCXYEbs954DlDx9XefJMSTnx9IUV8mduPRAVLq7EE7XfKAT1EKwIBxIJwcDDXSJc338oiTu5/N6RpVE3YSVaWLglzg747DtMXCZpIrn8+YRTL/AHo3+kW8n6/8I8jGUkmhJWP61DM4G7DYD8zhylADssMssIrrR3Tv94lTO8IwVp2OLpj1TMymo1ADLZwh6JlcN+Ht5jnAZePH0MdtOB/iT/xi5GknoJ2RiG1PhlgxDfKHJkxb5JY5V9fWAT8OJ84Zo/BP80KvNirVkla2wO4j0bH84YZwI9SSN3COzPaGzcVcInsSJMmeLt1SQrUdWoYfKYQFQU+AA14eVYFKwPzMQaT3TugqtlyjQk3cLznY/g+UDVJbBTY/od0dnd07j/xgycB/Cn0g8kIjiWw7TFsGLE/PWEHyF3i4PHKH/UPD/cIU/vD5lDb2VN7sbcV8/WFChQWG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https://encrypted-tbn3.gstatic.com/images?q=tbn:ANd9GcR1M7cyZrkDNv_rizNwu8XYfZRYHnvbke0uzDeraAUVltJ7AfGD"/>
          <p:cNvPicPr>
            <a:picLocks noChangeAspect="1" noChangeArrowheads="1"/>
          </p:cNvPicPr>
          <p:nvPr/>
        </p:nvPicPr>
        <p:blipFill>
          <a:blip r:embed="rId4"/>
          <a:srcRect/>
          <a:stretch>
            <a:fillRect/>
          </a:stretch>
        </p:blipFill>
        <p:spPr bwMode="auto">
          <a:xfrm>
            <a:off x="4787322" y="1658939"/>
            <a:ext cx="4312429" cy="3230162"/>
          </a:xfrm>
          <a:prstGeom prst="round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reenroofguide.co.uk/imgs/Illistrations/6-green-roof-structure-v2.jpg"/>
          <p:cNvPicPr>
            <a:picLocks noChangeAspect="1" noChangeArrowheads="1"/>
          </p:cNvPicPr>
          <p:nvPr/>
        </p:nvPicPr>
        <p:blipFill>
          <a:blip r:embed="rId3"/>
          <a:srcRect l="2940" t="7862" r="5183" b="3686"/>
          <a:stretch>
            <a:fillRect/>
          </a:stretch>
        </p:blipFill>
        <p:spPr bwMode="auto">
          <a:xfrm>
            <a:off x="660401" y="867529"/>
            <a:ext cx="6846528" cy="5769246"/>
          </a:xfrm>
          <a:prstGeom prst="rect">
            <a:avLst/>
          </a:prstGeom>
          <a:noFill/>
        </p:spPr>
      </p:pic>
      <p:sp>
        <p:nvSpPr>
          <p:cNvPr id="8" name="Subtitle 7"/>
          <p:cNvSpPr>
            <a:spLocks noGrp="1"/>
          </p:cNvSpPr>
          <p:nvPr>
            <p:ph type="subTitle" idx="1"/>
          </p:nvPr>
        </p:nvSpPr>
        <p:spPr/>
        <p:txBody>
          <a:bodyPr/>
          <a:lstStyle/>
          <a:p>
            <a:r>
              <a:rPr lang="en-US" dirty="0" smtClean="0"/>
              <a:t>Green roof cross section</a:t>
            </a:r>
            <a:endParaRPr lang="en-US" dirty="0"/>
          </a:p>
        </p:txBody>
      </p:sp>
      <p:cxnSp>
        <p:nvCxnSpPr>
          <p:cNvPr id="4" name="Straight Connector 3"/>
          <p:cNvCxnSpPr/>
          <p:nvPr/>
        </p:nvCxnSpPr>
        <p:spPr>
          <a:xfrm>
            <a:off x="763637" y="768895"/>
            <a:ext cx="4738529"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0181" y="1589869"/>
            <a:ext cx="8793819" cy="3601558"/>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336865" y="52338"/>
            <a:ext cx="8793819" cy="1301561"/>
          </a:xfrm>
        </p:spPr>
        <p:txBody>
          <a:bodyPr/>
          <a:lstStyle/>
          <a:p>
            <a:r>
              <a:rPr lang="en-US" dirty="0" smtClean="0"/>
              <a:t> GSI- Dry System</a:t>
            </a:r>
            <a:endParaRPr lang="en-US" dirty="0"/>
          </a:p>
        </p:txBody>
      </p:sp>
      <p:pic>
        <p:nvPicPr>
          <p:cNvPr id="2050" name="Picture 2" descr="http://www.deeproot.com/blog/wp-content/uploads/stories/2011/03/Stormwater-curb-extension.jpg"/>
          <p:cNvPicPr>
            <a:picLocks noChangeAspect="1" noChangeArrowheads="1"/>
          </p:cNvPicPr>
          <p:nvPr/>
        </p:nvPicPr>
        <p:blipFill>
          <a:blip r:embed="rId3"/>
          <a:srcRect/>
          <a:stretch>
            <a:fillRect/>
          </a:stretch>
        </p:blipFill>
        <p:spPr bwMode="auto">
          <a:xfrm>
            <a:off x="4545130" y="1914324"/>
            <a:ext cx="4511814" cy="2974822"/>
          </a:xfrm>
          <a:prstGeom prst="roundRect">
            <a:avLst/>
          </a:prstGeom>
          <a:ln>
            <a:noFill/>
          </a:ln>
          <a:effectLst/>
        </p:spPr>
      </p:pic>
      <p:pic>
        <p:nvPicPr>
          <p:cNvPr id="2054" name="Picture 6" descr="http://www.jcwp.org/Huntingdon_Co._AMD_012.jpg"/>
          <p:cNvPicPr>
            <a:picLocks noChangeAspect="1" noChangeArrowheads="1"/>
          </p:cNvPicPr>
          <p:nvPr/>
        </p:nvPicPr>
        <p:blipFill>
          <a:blip r:embed="rId4"/>
          <a:srcRect/>
          <a:stretch>
            <a:fillRect/>
          </a:stretch>
        </p:blipFill>
        <p:spPr bwMode="auto">
          <a:xfrm>
            <a:off x="350181" y="1929072"/>
            <a:ext cx="4017334" cy="2892506"/>
          </a:xfrm>
          <a:prstGeom prst="roundRect">
            <a:avLst/>
          </a:prstGeom>
          <a:ln>
            <a:noFill/>
          </a:ln>
          <a:effectLst/>
        </p:spPr>
      </p:pic>
      <p:sp>
        <p:nvSpPr>
          <p:cNvPr id="9" name="TextBox 8"/>
          <p:cNvSpPr txBox="1"/>
          <p:nvPr/>
        </p:nvSpPr>
        <p:spPr>
          <a:xfrm>
            <a:off x="336865" y="739629"/>
            <a:ext cx="4282005" cy="584775"/>
          </a:xfrm>
          <a:prstGeom prst="rect">
            <a:avLst/>
          </a:prstGeom>
          <a:noFill/>
        </p:spPr>
        <p:txBody>
          <a:bodyPr wrap="square" rtlCol="0">
            <a:spAutoFit/>
          </a:bodyPr>
          <a:lstStyle/>
          <a:p>
            <a:r>
              <a:rPr lang="en-US" sz="3200" dirty="0" smtClean="0">
                <a:latin typeface="Arial" pitchFamily="34" charset="0"/>
                <a:cs typeface="Arial" pitchFamily="34" charset="0"/>
              </a:rPr>
              <a:t> </a:t>
            </a:r>
            <a:r>
              <a:rPr lang="en-US" sz="2800" dirty="0" smtClean="0">
                <a:latin typeface="Arial" pitchFamily="34" charset="0"/>
                <a:cs typeface="Arial" pitchFamily="34" charset="0"/>
              </a:rPr>
              <a:t>Bio-Retention</a:t>
            </a:r>
            <a:r>
              <a:rPr lang="en-US" sz="3200" dirty="0" smtClean="0">
                <a:latin typeface="Arial" pitchFamily="34" charset="0"/>
                <a:cs typeface="Arial" pitchFamily="34" charset="0"/>
              </a:rPr>
              <a:t>  </a:t>
            </a:r>
          </a:p>
        </p:txBody>
      </p:sp>
      <p:sp>
        <p:nvSpPr>
          <p:cNvPr id="11" name="TextBox 10"/>
          <p:cNvSpPr txBox="1"/>
          <p:nvPr/>
        </p:nvSpPr>
        <p:spPr>
          <a:xfrm>
            <a:off x="3511644" y="6121589"/>
            <a:ext cx="5088059" cy="584775"/>
          </a:xfrm>
          <a:prstGeom prst="rect">
            <a:avLst/>
          </a:prstGeom>
          <a:noFill/>
        </p:spPr>
        <p:txBody>
          <a:bodyPr wrap="square" rtlCol="0">
            <a:spAutoFit/>
          </a:bodyPr>
          <a:lstStyle/>
          <a:p>
            <a:r>
              <a:rPr lang="en-US" sz="3200" b="1" dirty="0" smtClean="0"/>
              <a:t>     </a:t>
            </a:r>
            <a:endParaRPr lang="en-US" sz="3200" b="1" dirty="0">
              <a:solidFill>
                <a:srgbClr val="002060"/>
              </a:solidFill>
            </a:endParaRPr>
          </a:p>
        </p:txBody>
      </p:sp>
      <p:cxnSp>
        <p:nvCxnSpPr>
          <p:cNvPr id="14" name="Straight Connector 13"/>
          <p:cNvCxnSpPr/>
          <p:nvPr/>
        </p:nvCxnSpPr>
        <p:spPr>
          <a:xfrm>
            <a:off x="484345" y="703119"/>
            <a:ext cx="3252083"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2452" y="241300"/>
            <a:ext cx="8701548" cy="923824"/>
          </a:xfrm>
        </p:spPr>
        <p:txBody>
          <a:bodyPr/>
          <a:lstStyle/>
          <a:p>
            <a:r>
              <a:rPr lang="en-US" dirty="0" smtClean="0"/>
              <a:t>Bio-retention cross-section</a:t>
            </a:r>
            <a:endParaRPr lang="en-US" dirty="0"/>
          </a:p>
        </p:txBody>
      </p:sp>
      <p:pic>
        <p:nvPicPr>
          <p:cNvPr id="32770" name="Picture 2" descr="http://dcplanning.org/kiosk/images/stories/page%20images/bio_garden.jpg"/>
          <p:cNvPicPr>
            <a:picLocks noChangeAspect="1" noChangeArrowheads="1"/>
          </p:cNvPicPr>
          <p:nvPr/>
        </p:nvPicPr>
        <p:blipFill>
          <a:blip r:embed="rId3"/>
          <a:srcRect l="3369" t="7369" r="5164" b="2438"/>
          <a:stretch>
            <a:fillRect/>
          </a:stretch>
        </p:blipFill>
        <p:spPr bwMode="auto">
          <a:xfrm>
            <a:off x="368712" y="929148"/>
            <a:ext cx="7919884" cy="5486400"/>
          </a:xfrm>
          <a:prstGeom prst="roundRect">
            <a:avLst/>
          </a:prstGeom>
          <a:noFill/>
        </p:spPr>
      </p:pic>
      <p:pic>
        <p:nvPicPr>
          <p:cNvPr id="4" name="Picture 3" descr="bio-retention drawing.png"/>
          <p:cNvPicPr>
            <a:picLocks noChangeAspect="1"/>
          </p:cNvPicPr>
          <p:nvPr/>
        </p:nvPicPr>
        <p:blipFill>
          <a:blip r:embed="rId4"/>
          <a:stretch>
            <a:fillRect/>
          </a:stretch>
        </p:blipFill>
        <p:spPr>
          <a:xfrm>
            <a:off x="351011" y="769428"/>
            <a:ext cx="8774707" cy="60885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9033" y="1633908"/>
            <a:ext cx="8778558" cy="3661269"/>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8" name="Picture 10" descr="http://www.rothecologicaldesign.com/images/wastewater_system.png"/>
          <p:cNvPicPr>
            <a:picLocks noChangeAspect="1" noChangeArrowheads="1"/>
          </p:cNvPicPr>
          <p:nvPr/>
        </p:nvPicPr>
        <p:blipFill>
          <a:blip r:embed="rId3"/>
          <a:srcRect b="5930"/>
          <a:stretch>
            <a:fillRect/>
          </a:stretch>
        </p:blipFill>
        <p:spPr bwMode="auto">
          <a:xfrm>
            <a:off x="1385331" y="1791568"/>
            <a:ext cx="6591811" cy="3332227"/>
          </a:xfrm>
          <a:prstGeom prst="roundRect">
            <a:avLst/>
          </a:prstGeom>
          <a:ln>
            <a:noFill/>
          </a:ln>
          <a:effectLst/>
        </p:spPr>
      </p:pic>
      <p:sp>
        <p:nvSpPr>
          <p:cNvPr id="2" name="Subtitle 1"/>
          <p:cNvSpPr>
            <a:spLocks noGrp="1"/>
          </p:cNvSpPr>
          <p:nvPr>
            <p:ph type="subTitle" idx="1"/>
          </p:nvPr>
        </p:nvSpPr>
        <p:spPr/>
        <p:txBody>
          <a:bodyPr/>
          <a:lstStyle/>
          <a:p>
            <a:r>
              <a:rPr lang="en-US" dirty="0" smtClean="0"/>
              <a:t>GSI- wet systems</a:t>
            </a:r>
            <a:endParaRPr lang="en-US" dirty="0"/>
          </a:p>
        </p:txBody>
      </p:sp>
      <p:sp>
        <p:nvSpPr>
          <p:cNvPr id="11" name="TextBox 10"/>
          <p:cNvSpPr txBox="1"/>
          <p:nvPr/>
        </p:nvSpPr>
        <p:spPr>
          <a:xfrm>
            <a:off x="656982" y="941848"/>
            <a:ext cx="5088059" cy="523220"/>
          </a:xfrm>
          <a:prstGeom prst="rect">
            <a:avLst/>
          </a:prstGeom>
          <a:noFill/>
        </p:spPr>
        <p:txBody>
          <a:bodyPr wrap="square" rtlCol="0">
            <a:spAutoFit/>
          </a:bodyPr>
          <a:lstStyle/>
          <a:p>
            <a:r>
              <a:rPr lang="en-US" sz="2800" dirty="0" smtClean="0">
                <a:latin typeface="Arial" pitchFamily="34" charset="0"/>
                <a:cs typeface="Arial" pitchFamily="34" charset="0"/>
              </a:rPr>
              <a:t>Constructed Wetlands</a:t>
            </a:r>
            <a:endParaRPr lang="en-US" sz="2800" dirty="0">
              <a:latin typeface="Arial" pitchFamily="34" charset="0"/>
              <a:cs typeface="Arial" pitchFamily="34" charset="0"/>
            </a:endParaRPr>
          </a:p>
        </p:txBody>
      </p:sp>
      <p:cxnSp>
        <p:nvCxnSpPr>
          <p:cNvPr id="7" name="Straight Connector 6"/>
          <p:cNvCxnSpPr/>
          <p:nvPr/>
        </p:nvCxnSpPr>
        <p:spPr>
          <a:xfrm>
            <a:off x="715974" y="927100"/>
            <a:ext cx="3398826"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241299"/>
            <a:ext cx="8163150" cy="1840419"/>
          </a:xfrm>
        </p:spPr>
        <p:txBody>
          <a:bodyPr/>
          <a:lstStyle/>
          <a:p>
            <a:pPr algn="ctr"/>
            <a:r>
              <a:rPr lang="en-US" dirty="0" smtClean="0"/>
              <a:t>THANK YOU TO OUR </a:t>
            </a:r>
          </a:p>
          <a:p>
            <a:r>
              <a:rPr lang="en-US" dirty="0" smtClean="0"/>
              <a:t>   FUNDER 				 &amp; 			PARTNERS</a:t>
            </a:r>
          </a:p>
          <a:p>
            <a:pPr algn="r"/>
            <a:endParaRPr lang="en-US" dirty="0" smtClean="0"/>
          </a:p>
          <a:p>
            <a:endParaRPr lang="en-US" dirty="0"/>
          </a:p>
        </p:txBody>
      </p:sp>
      <p:pic>
        <p:nvPicPr>
          <p:cNvPr id="4" name="Picture 3" descr="https://lh6.googleusercontent.com/-iEKEnWTCfsg/AAAAAAAAAAI/AAAAAAAAAFI/nC3EdfH9gdM/s120-c/photo.jpg"/>
          <p:cNvPicPr>
            <a:picLocks noChangeAspect="1" noChangeArrowheads="1"/>
          </p:cNvPicPr>
          <p:nvPr/>
        </p:nvPicPr>
        <p:blipFill>
          <a:blip r:embed="rId3"/>
          <a:srcRect/>
          <a:stretch>
            <a:fillRect/>
          </a:stretch>
        </p:blipFill>
        <p:spPr bwMode="auto">
          <a:xfrm>
            <a:off x="660401" y="1719557"/>
            <a:ext cx="3474194" cy="3474197"/>
          </a:xfrm>
          <a:prstGeom prst="rect">
            <a:avLst/>
          </a:prstGeom>
          <a:noFill/>
        </p:spPr>
      </p:pic>
      <p:pic>
        <p:nvPicPr>
          <p:cNvPr id="6" name="Picture 6" descr="GreenTreks"/>
          <p:cNvPicPr>
            <a:picLocks noChangeAspect="1" noChangeArrowheads="1"/>
          </p:cNvPicPr>
          <p:nvPr/>
        </p:nvPicPr>
        <p:blipFill>
          <a:blip r:embed="rId4"/>
          <a:srcRect/>
          <a:stretch>
            <a:fillRect/>
          </a:stretch>
        </p:blipFill>
        <p:spPr bwMode="auto">
          <a:xfrm>
            <a:off x="4388595" y="2495766"/>
            <a:ext cx="4638675" cy="1238250"/>
          </a:xfrm>
          <a:prstGeom prst="rect">
            <a:avLst/>
          </a:prstGeom>
          <a:noFill/>
        </p:spPr>
      </p:pic>
      <p:pic>
        <p:nvPicPr>
          <p:cNvPr id="7" name="Picture 2" descr="TTF Watershed"/>
          <p:cNvPicPr>
            <a:picLocks noChangeAspect="1" noChangeArrowheads="1"/>
          </p:cNvPicPr>
          <p:nvPr/>
        </p:nvPicPr>
        <p:blipFill>
          <a:blip r:embed="rId5"/>
          <a:srcRect/>
          <a:stretch>
            <a:fillRect/>
          </a:stretch>
        </p:blipFill>
        <p:spPr bwMode="auto">
          <a:xfrm>
            <a:off x="4494380" y="1506546"/>
            <a:ext cx="4457896" cy="939004"/>
          </a:xfrm>
          <a:prstGeom prst="rect">
            <a:avLst/>
          </a:prstGeom>
          <a:noFill/>
        </p:spPr>
      </p:pic>
      <p:pic>
        <p:nvPicPr>
          <p:cNvPr id="8" name="Picture 7" descr="fsshield_grn_transp.gif"/>
          <p:cNvPicPr>
            <a:picLocks noChangeAspect="1"/>
          </p:cNvPicPr>
          <p:nvPr/>
        </p:nvPicPr>
        <p:blipFill>
          <a:blip r:embed="rId6"/>
          <a:stretch>
            <a:fillRect/>
          </a:stretch>
        </p:blipFill>
        <p:spPr>
          <a:xfrm>
            <a:off x="6194316" y="5411776"/>
            <a:ext cx="1110745" cy="1211722"/>
          </a:xfrm>
          <a:prstGeom prst="rect">
            <a:avLst/>
          </a:prstGeom>
        </p:spPr>
      </p:pic>
      <p:pic>
        <p:nvPicPr>
          <p:cNvPr id="9" name="Picture 2"/>
          <p:cNvPicPr>
            <a:picLocks noChangeAspect="1" noChangeArrowheads="1"/>
          </p:cNvPicPr>
          <p:nvPr/>
        </p:nvPicPr>
        <p:blipFill>
          <a:blip r:embed="rId7"/>
          <a:srcRect/>
          <a:stretch>
            <a:fillRect/>
          </a:stretch>
        </p:blipFill>
        <p:spPr bwMode="auto">
          <a:xfrm>
            <a:off x="4721778" y="3835099"/>
            <a:ext cx="4095655" cy="124148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68710" y="1238865"/>
            <a:ext cx="8775290" cy="3775587"/>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60401" y="250723"/>
            <a:ext cx="7771170" cy="685800"/>
          </a:xfrm>
        </p:spPr>
        <p:txBody>
          <a:bodyPr/>
          <a:lstStyle/>
          <a:p>
            <a:r>
              <a:rPr lang="en-US" dirty="0" smtClean="0"/>
              <a:t>Next up……………….</a:t>
            </a:r>
            <a:endParaRPr lang="en-US" dirty="0"/>
          </a:p>
        </p:txBody>
      </p:sp>
      <p:sp>
        <p:nvSpPr>
          <p:cNvPr id="4" name="TextBox 3"/>
          <p:cNvSpPr txBox="1"/>
          <p:nvPr/>
        </p:nvSpPr>
        <p:spPr>
          <a:xfrm>
            <a:off x="1710813" y="1238865"/>
            <a:ext cx="6223819" cy="954107"/>
          </a:xfrm>
          <a:prstGeom prst="rect">
            <a:avLst/>
          </a:prstGeom>
          <a:noFill/>
        </p:spPr>
        <p:txBody>
          <a:bodyPr wrap="square" rtlCol="0">
            <a:spAutoFit/>
          </a:bodyPr>
          <a:lstStyle/>
          <a:p>
            <a:endParaRPr lang="en-US" sz="2800" dirty="0" smtClean="0"/>
          </a:p>
          <a:p>
            <a:pPr>
              <a:buFont typeface="Arial" pitchFamily="34" charset="0"/>
              <a:buChar char="•"/>
            </a:pPr>
            <a:endParaRPr lang="en-US" sz="2800" dirty="0"/>
          </a:p>
        </p:txBody>
      </p:sp>
      <p:sp>
        <p:nvSpPr>
          <p:cNvPr id="6" name="TextBox 5"/>
          <p:cNvSpPr txBox="1"/>
          <p:nvPr/>
        </p:nvSpPr>
        <p:spPr>
          <a:xfrm>
            <a:off x="853440" y="1731307"/>
            <a:ext cx="7863839" cy="646331"/>
          </a:xfrm>
          <a:prstGeom prst="rect">
            <a:avLst/>
          </a:prstGeom>
          <a:noFill/>
        </p:spPr>
        <p:txBody>
          <a:bodyPr wrap="square" rtlCol="0">
            <a:spAutoFit/>
          </a:bodyPr>
          <a:lstStyle/>
          <a:p>
            <a:pPr algn="ctr"/>
            <a:r>
              <a:rPr lang="en-US" sz="3600" b="1" dirty="0" smtClean="0"/>
              <a:t>Components of Bio-retention System </a:t>
            </a:r>
            <a:endParaRPr lang="en-US" sz="3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0" y="241299"/>
            <a:ext cx="8483599" cy="1322029"/>
          </a:xfrm>
        </p:spPr>
        <p:txBody>
          <a:bodyPr/>
          <a:lstStyle/>
          <a:p>
            <a:r>
              <a:rPr lang="en-US" dirty="0" smtClean="0"/>
              <a:t>Maintaining Green Stormwater Infrastructure (GSI)  Systems</a:t>
            </a:r>
            <a:endParaRPr lang="en-US" dirty="0"/>
          </a:p>
        </p:txBody>
      </p:sp>
      <p:cxnSp>
        <p:nvCxnSpPr>
          <p:cNvPr id="4" name="Straight Connector 3"/>
          <p:cNvCxnSpPr/>
          <p:nvPr/>
        </p:nvCxnSpPr>
        <p:spPr>
          <a:xfrm>
            <a:off x="793132" y="1418865"/>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47885" y="4835236"/>
            <a:ext cx="7557247" cy="20227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900"/>
              </a:solidFill>
            </a:endParaRPr>
          </a:p>
        </p:txBody>
      </p:sp>
      <p:pic>
        <p:nvPicPr>
          <p:cNvPr id="7" name="Picture 2" descr="http://farm3.staticflickr.com/2627/3777125823_970f9dda2a.jpg"/>
          <p:cNvPicPr>
            <a:picLocks noChangeAspect="1" noChangeArrowheads="1"/>
          </p:cNvPicPr>
          <p:nvPr/>
        </p:nvPicPr>
        <p:blipFill>
          <a:blip r:embed="rId3"/>
          <a:srcRect/>
          <a:stretch>
            <a:fillRect/>
          </a:stretch>
        </p:blipFill>
        <p:spPr bwMode="auto">
          <a:xfrm>
            <a:off x="526515" y="5041971"/>
            <a:ext cx="2199698" cy="1649774"/>
          </a:xfrm>
          <a:prstGeom prst="roundRect">
            <a:avLst/>
          </a:prstGeom>
          <a:ln>
            <a:noFill/>
          </a:ln>
          <a:effectLst/>
        </p:spPr>
      </p:pic>
      <p:pic>
        <p:nvPicPr>
          <p:cNvPr id="8" name="Picture 4" descr="http://155.247.107.222/tvssi/images/villanova_site1.jpg"/>
          <p:cNvPicPr>
            <a:picLocks noChangeAspect="1" noChangeArrowheads="1"/>
          </p:cNvPicPr>
          <p:nvPr/>
        </p:nvPicPr>
        <p:blipFill>
          <a:blip r:embed="rId4"/>
          <a:srcRect/>
          <a:stretch>
            <a:fillRect/>
          </a:stretch>
        </p:blipFill>
        <p:spPr bwMode="auto">
          <a:xfrm>
            <a:off x="2895641" y="4987636"/>
            <a:ext cx="2251110" cy="1703966"/>
          </a:xfrm>
          <a:prstGeom prst="roundRect">
            <a:avLst/>
          </a:prstGeom>
          <a:ln>
            <a:noFill/>
          </a:ln>
          <a:effectLst/>
        </p:spPr>
      </p:pic>
      <p:pic>
        <p:nvPicPr>
          <p:cNvPr id="9" name="Picture 6" descr="http://www.jcwp.org/Huntingdon_Co._AMD_013.jpg"/>
          <p:cNvPicPr>
            <a:picLocks noChangeAspect="1" noChangeArrowheads="1"/>
          </p:cNvPicPr>
          <p:nvPr/>
        </p:nvPicPr>
        <p:blipFill>
          <a:blip r:embed="rId5"/>
          <a:srcRect/>
          <a:stretch>
            <a:fillRect/>
          </a:stretch>
        </p:blipFill>
        <p:spPr bwMode="auto">
          <a:xfrm>
            <a:off x="5289291" y="5006176"/>
            <a:ext cx="2485483" cy="1657859"/>
          </a:xfrm>
          <a:prstGeom prst="roundRect">
            <a:avLst/>
          </a:prstGeom>
          <a:ln>
            <a:noFill/>
          </a:ln>
          <a:effectLst/>
        </p:spPr>
      </p:pic>
      <p:cxnSp>
        <p:nvCxnSpPr>
          <p:cNvPr id="10" name="Straight Connector 9"/>
          <p:cNvCxnSpPr/>
          <p:nvPr/>
        </p:nvCxnSpPr>
        <p:spPr>
          <a:xfrm>
            <a:off x="662774" y="3103562"/>
            <a:ext cx="7112000" cy="1588"/>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60400" y="1426168"/>
            <a:ext cx="7553960" cy="3416320"/>
          </a:xfrm>
          <a:prstGeom prst="rect">
            <a:avLst/>
          </a:prstGeom>
        </p:spPr>
        <p:txBody>
          <a:bodyPr wrap="square">
            <a:spAutoFit/>
          </a:bodyPr>
          <a:lstStyle/>
          <a:p>
            <a:r>
              <a:rPr lang="en-US" sz="3200" dirty="0" smtClean="0">
                <a:solidFill>
                  <a:srgbClr val="97AD3A"/>
                </a:solidFill>
              </a:rPr>
              <a:t>Sustaining green infrastructure through proper landscape management</a:t>
            </a:r>
          </a:p>
          <a:p>
            <a:endParaRPr lang="en-US" sz="1200" dirty="0" smtClean="0">
              <a:solidFill>
                <a:srgbClr val="97AD3A"/>
              </a:solidFill>
            </a:endParaRPr>
          </a:p>
          <a:p>
            <a:endParaRPr lang="en-US" sz="3200" dirty="0" smtClean="0">
              <a:solidFill>
                <a:srgbClr val="97AD3A"/>
              </a:solidFill>
            </a:endParaRPr>
          </a:p>
          <a:p>
            <a:r>
              <a:rPr lang="en-US" sz="3200" dirty="0" smtClean="0">
                <a:solidFill>
                  <a:srgbClr val="97AD3A"/>
                </a:solidFill>
              </a:rPr>
              <a:t>Introduction to Watersheds</a:t>
            </a:r>
            <a:endParaRPr lang="en-US" sz="3200" dirty="0" smtClean="0">
              <a:solidFill>
                <a:srgbClr val="97AD3A"/>
              </a:solidFill>
            </a:endParaRPr>
          </a:p>
          <a:p>
            <a:endParaRPr lang="en-US" sz="1200" dirty="0" smtClean="0">
              <a:solidFill>
                <a:srgbClr val="97AD3A"/>
              </a:solidFill>
            </a:endParaRPr>
          </a:p>
          <a:p>
            <a:r>
              <a:rPr lang="en-US" sz="3200" dirty="0" smtClean="0">
                <a:solidFill>
                  <a:srgbClr val="97AD3A"/>
                </a:solidFill>
              </a:rPr>
              <a:t>Emma Melvin</a:t>
            </a:r>
          </a:p>
          <a:p>
            <a:r>
              <a:rPr lang="en-US" sz="3200" dirty="0" smtClean="0">
                <a:solidFill>
                  <a:srgbClr val="97AD3A"/>
                </a:solidFill>
              </a:rPr>
              <a:t>PHS Regional Project Manager</a:t>
            </a:r>
            <a:endParaRPr lang="en-US" sz="3200" dirty="0">
              <a:solidFill>
                <a:srgbClr val="97AD3A"/>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Understanding the Watershed</a:t>
            </a:r>
            <a:endParaRPr lang="en-US" dirty="0"/>
          </a:p>
        </p:txBody>
      </p:sp>
      <p:pic>
        <p:nvPicPr>
          <p:cNvPr id="3074" name="Picture 2" descr="http://www.naugawatshed.org/Pictures%20Naugatuck/WatershedDiagram.jpg"/>
          <p:cNvPicPr>
            <a:picLocks noChangeAspect="1" noChangeArrowheads="1"/>
          </p:cNvPicPr>
          <p:nvPr/>
        </p:nvPicPr>
        <p:blipFill>
          <a:blip r:embed="rId5"/>
          <a:srcRect/>
          <a:stretch>
            <a:fillRect/>
          </a:stretch>
        </p:blipFill>
        <p:spPr bwMode="auto">
          <a:xfrm>
            <a:off x="459548" y="802795"/>
            <a:ext cx="7771170" cy="5970850"/>
          </a:xfrm>
          <a:prstGeom prst="rect">
            <a:avLst/>
          </a:prstGeom>
          <a:noFill/>
        </p:spPr>
      </p:pic>
      <p:pic>
        <p:nvPicPr>
          <p:cNvPr id="5" name="~PP949.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1250" y="6445250"/>
            <a:ext cx="244475" cy="244475"/>
          </a:xfrm>
          <a:prstGeom prst="rect">
            <a:avLst/>
          </a:prstGeom>
        </p:spPr>
      </p:pic>
    </p:spTree>
  </p:cSld>
  <p:clrMapOvr>
    <a:masterClrMapping/>
  </p:clrMapOvr>
  <p:transition xmlns:p14="http://schemas.microsoft.com/office/powerpoint/2010/main" advTm="233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60401" y="241299"/>
            <a:ext cx="7771170" cy="1174545"/>
          </a:xfrm>
        </p:spPr>
        <p:txBody>
          <a:bodyPr/>
          <a:lstStyle/>
          <a:p>
            <a:r>
              <a:rPr lang="en-US" dirty="0" smtClean="0"/>
              <a:t>Understanding the Urban Watershed Connections </a:t>
            </a:r>
            <a:endParaRPr lang="en-US" dirty="0"/>
          </a:p>
        </p:txBody>
      </p:sp>
      <p:pic>
        <p:nvPicPr>
          <p:cNvPr id="7" name="~PP3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31250" y="6445250"/>
            <a:ext cx="244475" cy="244475"/>
          </a:xfrm>
          <a:prstGeom prst="rect">
            <a:avLst/>
          </a:prstGeom>
        </p:spPr>
      </p:pic>
      <p:pic>
        <p:nvPicPr>
          <p:cNvPr id="4" name="ducky_ad.wmv">
            <a:hlinkClick r:id="" action="ppaction://media"/>
          </p:cNvPr>
          <p:cNvPicPr>
            <a:picLocks noRot="1" noChangeAspect="1"/>
          </p:cNvPicPr>
          <p:nvPr>
            <a:videoFile r:link="rId4"/>
            <p:extLst>
              <p:ext uri="{DAA4B4D4-6D71-4841-9C94-3DE7FCFB9230}">
                <p14:media xmlns:p14="http://schemas.microsoft.com/office/powerpoint/2010/main" r:link="rId3"/>
              </p:ext>
            </p:extLst>
          </p:nvPr>
        </p:nvPicPr>
        <p:blipFill>
          <a:blip r:embed="rId8"/>
          <a:stretch>
            <a:fillRect/>
          </a:stretch>
        </p:blipFill>
        <p:spPr>
          <a:xfrm>
            <a:off x="378372" y="882868"/>
            <a:ext cx="8720083" cy="5806857"/>
          </a:xfrm>
          <a:prstGeom prst="rect">
            <a:avLst/>
          </a:prstGeom>
        </p:spPr>
      </p:pic>
    </p:spTree>
  </p:cSld>
  <p:clrMapOvr>
    <a:masterClrMapping/>
  </p:clrMapOvr>
  <p:transition xmlns:p14="http://schemas.microsoft.com/office/powerpoint/2010/main" advTm="248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0219" y="1690914"/>
            <a:ext cx="8879450" cy="3072806"/>
          </a:xfrm>
          <a:prstGeom prst="rect">
            <a:avLst/>
          </a:prstGeom>
          <a:solidFill>
            <a:srgbClr val="8FD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574676" y="218993"/>
            <a:ext cx="7771170" cy="685800"/>
          </a:xfrm>
        </p:spPr>
        <p:txBody>
          <a:bodyPr/>
          <a:lstStyle/>
          <a:p>
            <a:r>
              <a:rPr lang="en-US" dirty="0" smtClean="0"/>
              <a:t>Grey Stormwater Infrastructure</a:t>
            </a:r>
            <a:endParaRPr lang="en-US" dirty="0"/>
          </a:p>
        </p:txBody>
      </p:sp>
      <p:sp>
        <p:nvSpPr>
          <p:cNvPr id="3" name="TextBox 2"/>
          <p:cNvSpPr txBox="1"/>
          <p:nvPr/>
        </p:nvSpPr>
        <p:spPr>
          <a:xfrm>
            <a:off x="634190" y="934289"/>
            <a:ext cx="3141407" cy="523220"/>
          </a:xfrm>
          <a:prstGeom prst="rect">
            <a:avLst/>
          </a:prstGeom>
          <a:noFill/>
        </p:spPr>
        <p:txBody>
          <a:bodyPr wrap="square" rtlCol="0">
            <a:spAutoFit/>
          </a:bodyPr>
          <a:lstStyle/>
          <a:p>
            <a:r>
              <a:rPr lang="en-US" sz="2800" dirty="0" smtClean="0">
                <a:latin typeface="Arial" pitchFamily="34" charset="0"/>
                <a:cs typeface="Arial" pitchFamily="34" charset="0"/>
              </a:rPr>
              <a:t>Stormwater Drains</a:t>
            </a:r>
            <a:endParaRPr lang="en-US" sz="2800" dirty="0">
              <a:latin typeface="Arial" pitchFamily="34" charset="0"/>
              <a:cs typeface="Arial" pitchFamily="34" charset="0"/>
            </a:endParaRPr>
          </a:p>
        </p:txBody>
      </p:sp>
      <p:pic>
        <p:nvPicPr>
          <p:cNvPr id="1026" name="Picture 2" descr="http://www.pavementresources.com/wp-content/uploads/2012/07/Catch-Basin-Storm-Drain-Photo.jpg"/>
          <p:cNvPicPr>
            <a:picLocks noChangeAspect="1" noChangeArrowheads="1"/>
          </p:cNvPicPr>
          <p:nvPr/>
        </p:nvPicPr>
        <p:blipFill>
          <a:blip r:embed="rId3"/>
          <a:srcRect/>
          <a:stretch>
            <a:fillRect/>
          </a:stretch>
        </p:blipFill>
        <p:spPr bwMode="auto">
          <a:xfrm>
            <a:off x="5161929" y="1979427"/>
            <a:ext cx="3854962" cy="2577274"/>
          </a:xfrm>
          <a:prstGeom prst="roundRect">
            <a:avLst/>
          </a:prstGeom>
          <a:ln>
            <a:noFill/>
          </a:ln>
          <a:effectLst/>
        </p:spPr>
      </p:pic>
      <p:pic>
        <p:nvPicPr>
          <p:cNvPr id="1028" name="Picture 4" descr="https://encrypted-tbn2.gstatic.com/images?q=tbn:ANd9GcQxyXVA5vFohwIZwHi2t2tV4aYU3CJ6sLK3Axal7LU4ESblW8rKLQ"/>
          <p:cNvPicPr>
            <a:picLocks noChangeAspect="1" noChangeArrowheads="1"/>
          </p:cNvPicPr>
          <p:nvPr/>
        </p:nvPicPr>
        <p:blipFill>
          <a:blip r:embed="rId4"/>
          <a:srcRect/>
          <a:stretch>
            <a:fillRect/>
          </a:stretch>
        </p:blipFill>
        <p:spPr bwMode="auto">
          <a:xfrm>
            <a:off x="368204" y="1963758"/>
            <a:ext cx="4699707" cy="2592943"/>
          </a:xfrm>
          <a:prstGeom prst="roundRect">
            <a:avLst/>
          </a:prstGeom>
          <a:ln>
            <a:noFill/>
          </a:ln>
          <a:effectLst/>
        </p:spPr>
      </p:pic>
      <p:cxnSp>
        <p:nvCxnSpPr>
          <p:cNvPr id="8" name="Straight Connector 7"/>
          <p:cNvCxnSpPr/>
          <p:nvPr/>
        </p:nvCxnSpPr>
        <p:spPr>
          <a:xfrm>
            <a:off x="574676" y="904793"/>
            <a:ext cx="613584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477" y="0"/>
            <a:ext cx="8937523" cy="6857999"/>
          </a:xfrm>
          <a:prstGeom prst="rect">
            <a:avLst/>
          </a:prstGeom>
          <a:solidFill>
            <a:srgbClr val="8FD93B"/>
          </a:solidFill>
          <a:ln>
            <a:solidFill>
              <a:srgbClr val="81BE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80189" y="93820"/>
            <a:ext cx="3572386" cy="260513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424433" y="108568"/>
            <a:ext cx="3572386" cy="1351526"/>
          </a:xfrm>
        </p:spPr>
        <p:txBody>
          <a:bodyPr/>
          <a:lstStyle/>
          <a:p>
            <a:r>
              <a:rPr lang="en-US" dirty="0" smtClean="0"/>
              <a:t>Grey Stormwater Infrastructure</a:t>
            </a:r>
          </a:p>
          <a:p>
            <a:endParaRPr lang="en-US" dirty="0"/>
          </a:p>
        </p:txBody>
      </p:sp>
      <p:sp>
        <p:nvSpPr>
          <p:cNvPr id="4" name="TextBox 3"/>
          <p:cNvSpPr txBox="1"/>
          <p:nvPr/>
        </p:nvSpPr>
        <p:spPr>
          <a:xfrm>
            <a:off x="461252" y="1287031"/>
            <a:ext cx="3697795" cy="1200329"/>
          </a:xfrm>
          <a:prstGeom prst="rect">
            <a:avLst/>
          </a:prstGeom>
          <a:noFill/>
        </p:spPr>
        <p:txBody>
          <a:bodyPr wrap="square" rtlCol="0">
            <a:spAutoFit/>
          </a:bodyPr>
          <a:lstStyle/>
          <a:p>
            <a:r>
              <a:rPr lang="en-US" sz="2400" b="1" dirty="0" smtClean="0">
                <a:latin typeface="Arial" pitchFamily="34" charset="0"/>
                <a:cs typeface="Arial" pitchFamily="34" charset="0"/>
              </a:rPr>
              <a:t>Culvert pipes, outlets and combine sewer overflows</a:t>
            </a:r>
            <a:endParaRPr lang="en-US" sz="2400" b="1" dirty="0">
              <a:latin typeface="Arial" pitchFamily="34" charset="0"/>
              <a:cs typeface="Arial" pitchFamily="34" charset="0"/>
            </a:endParaRPr>
          </a:p>
        </p:txBody>
      </p:sp>
      <p:pic>
        <p:nvPicPr>
          <p:cNvPr id="13314" name="Picture 2" descr="https://encrypted-tbn1.gstatic.com/images?q=tbn:ANd9GcQIzfh0fMrmnZtUyVlKg4zZCtxY1r2ysiE_AHc27IRn8miGvEFmYQ"/>
          <p:cNvPicPr>
            <a:picLocks noChangeAspect="1" noChangeArrowheads="1"/>
          </p:cNvPicPr>
          <p:nvPr/>
        </p:nvPicPr>
        <p:blipFill>
          <a:blip r:embed="rId3"/>
          <a:srcRect/>
          <a:stretch>
            <a:fillRect/>
          </a:stretch>
        </p:blipFill>
        <p:spPr bwMode="auto">
          <a:xfrm>
            <a:off x="4380267" y="3754088"/>
            <a:ext cx="4365479" cy="3015408"/>
          </a:xfrm>
          <a:prstGeom prst="roundRect">
            <a:avLst/>
          </a:prstGeom>
          <a:ln>
            <a:noFill/>
          </a:ln>
          <a:effectLst/>
        </p:spPr>
      </p:pic>
      <p:pic>
        <p:nvPicPr>
          <p:cNvPr id="13316" name="Picture 4" descr="http://www.moundsvillewwtp.com/CSO_Diagram1.jpg"/>
          <p:cNvPicPr>
            <a:picLocks noChangeAspect="1" noChangeArrowheads="1"/>
          </p:cNvPicPr>
          <p:nvPr/>
        </p:nvPicPr>
        <p:blipFill>
          <a:blip r:embed="rId4"/>
          <a:srcRect b="8103"/>
          <a:stretch>
            <a:fillRect/>
          </a:stretch>
        </p:blipFill>
        <p:spPr bwMode="auto">
          <a:xfrm>
            <a:off x="4041059" y="34828"/>
            <a:ext cx="5102941" cy="3681766"/>
          </a:xfrm>
          <a:prstGeom prst="rect">
            <a:avLst/>
          </a:prstGeom>
          <a:ln>
            <a:noFill/>
          </a:ln>
          <a:effectLst>
            <a:softEdge rad="112500"/>
          </a:effectLst>
        </p:spPr>
      </p:pic>
      <p:pic>
        <p:nvPicPr>
          <p:cNvPr id="13318" name="Picture 6" descr="Trash"/>
          <p:cNvPicPr>
            <a:picLocks noChangeAspect="1" noChangeArrowheads="1"/>
          </p:cNvPicPr>
          <p:nvPr/>
        </p:nvPicPr>
        <p:blipFill>
          <a:blip r:embed="rId5"/>
          <a:srcRect/>
          <a:stretch>
            <a:fillRect/>
          </a:stretch>
        </p:blipFill>
        <p:spPr bwMode="auto">
          <a:xfrm>
            <a:off x="543863" y="2785679"/>
            <a:ext cx="3305476" cy="4044544"/>
          </a:xfrm>
          <a:prstGeom prst="roundRect">
            <a:avLst/>
          </a:prstGeom>
          <a:ln>
            <a:noFill/>
          </a:ln>
          <a:effectLst/>
        </p:spPr>
      </p:pic>
      <p:cxnSp>
        <p:nvCxnSpPr>
          <p:cNvPr id="9" name="Straight Connector 8"/>
          <p:cNvCxnSpPr/>
          <p:nvPr/>
        </p:nvCxnSpPr>
        <p:spPr>
          <a:xfrm>
            <a:off x="461252" y="1287031"/>
            <a:ext cx="3388087"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887630" y="1188720"/>
            <a:ext cx="3256370" cy="3309538"/>
          </a:xfrm>
        </p:spPr>
        <p:txBody>
          <a:bodyPr/>
          <a:lstStyle/>
          <a:p>
            <a:pPr algn="ctr"/>
            <a:r>
              <a:rPr lang="en-US" dirty="0" smtClean="0"/>
              <a:t>Know your watershed</a:t>
            </a:r>
          </a:p>
          <a:p>
            <a:pPr algn="ctr"/>
            <a:r>
              <a:rPr lang="en-US" dirty="0" err="1" smtClean="0"/>
              <a:t>Tookany</a:t>
            </a:r>
            <a:r>
              <a:rPr lang="en-US" dirty="0" smtClean="0"/>
              <a:t>, </a:t>
            </a:r>
            <a:r>
              <a:rPr lang="en-US" dirty="0" err="1" smtClean="0"/>
              <a:t>Tacony</a:t>
            </a:r>
            <a:r>
              <a:rPr lang="en-US" dirty="0" smtClean="0"/>
              <a:t>, Frankford Watershed</a:t>
            </a:r>
            <a:endParaRPr lang="en-US" dirty="0"/>
          </a:p>
        </p:txBody>
      </p:sp>
      <p:pic>
        <p:nvPicPr>
          <p:cNvPr id="4102" name="Picture 6" descr="http://ttfwatershed.org/images/TTF_map_1.jpg"/>
          <p:cNvPicPr>
            <a:picLocks noChangeAspect="1" noChangeArrowheads="1"/>
          </p:cNvPicPr>
          <p:nvPr/>
        </p:nvPicPr>
        <p:blipFill>
          <a:blip r:embed="rId3"/>
          <a:srcRect l="3472" t="2581" r="3949" b="13763"/>
          <a:stretch>
            <a:fillRect/>
          </a:stretch>
        </p:blipFill>
        <p:spPr bwMode="auto">
          <a:xfrm>
            <a:off x="589940" y="501436"/>
            <a:ext cx="5138467" cy="6002593"/>
          </a:xfrm>
          <a:prstGeom prst="roundRect">
            <a:avLst/>
          </a:prstGeom>
          <a:noFill/>
        </p:spPr>
      </p:pic>
      <p:cxnSp>
        <p:nvCxnSpPr>
          <p:cNvPr id="5" name="Straight Connector 4"/>
          <p:cNvCxnSpPr/>
          <p:nvPr/>
        </p:nvCxnSpPr>
        <p:spPr>
          <a:xfrm>
            <a:off x="6150077" y="2271253"/>
            <a:ext cx="2684207"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136" y="2116764"/>
            <a:ext cx="8775289" cy="3574251"/>
          </a:xfrm>
          <a:prstGeom prst="rect">
            <a:avLst/>
          </a:prstGeom>
          <a:solidFill>
            <a:srgbClr val="8FD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292" name="Picture 4" descr="https://encrypted-tbn0.gstatic.com/images?q=tbn:ANd9GcTdDb-n22yZ4R9aU57gL7gKVuXwj2IiA5QjWF-ZlFRYvPtTP76Huw"/>
          <p:cNvPicPr>
            <a:picLocks noChangeAspect="1" noChangeArrowheads="1"/>
          </p:cNvPicPr>
          <p:nvPr/>
        </p:nvPicPr>
        <p:blipFill>
          <a:blip r:embed="rId3"/>
          <a:srcRect/>
          <a:stretch>
            <a:fillRect/>
          </a:stretch>
        </p:blipFill>
        <p:spPr bwMode="auto">
          <a:xfrm>
            <a:off x="399227" y="2300399"/>
            <a:ext cx="4217015" cy="3156738"/>
          </a:xfrm>
          <a:prstGeom prst="roundRect">
            <a:avLst/>
          </a:prstGeom>
          <a:ln>
            <a:noFill/>
          </a:ln>
          <a:effectLst/>
        </p:spPr>
      </p:pic>
      <p:pic>
        <p:nvPicPr>
          <p:cNvPr id="12294" name="Picture 6" descr="http://www.fairfaxcounty.gov/nvswcd/images/planning2.jpg"/>
          <p:cNvPicPr>
            <a:picLocks noChangeAspect="1" noChangeArrowheads="1"/>
          </p:cNvPicPr>
          <p:nvPr/>
        </p:nvPicPr>
        <p:blipFill>
          <a:blip r:embed="rId4"/>
          <a:srcRect/>
          <a:stretch>
            <a:fillRect/>
          </a:stretch>
        </p:blipFill>
        <p:spPr bwMode="auto">
          <a:xfrm>
            <a:off x="4748974" y="2284614"/>
            <a:ext cx="4366451" cy="3274838"/>
          </a:xfrm>
          <a:prstGeom prst="roundRect">
            <a:avLst/>
          </a:prstGeom>
          <a:ln>
            <a:noFill/>
          </a:ln>
          <a:effectLst/>
        </p:spPr>
      </p:pic>
      <p:sp>
        <p:nvSpPr>
          <p:cNvPr id="7" name="Subtitle 1"/>
          <p:cNvSpPr txBox="1">
            <a:spLocks/>
          </p:cNvSpPr>
          <p:nvPr/>
        </p:nvSpPr>
        <p:spPr>
          <a:xfrm>
            <a:off x="340136" y="142875"/>
            <a:ext cx="8803864" cy="685800"/>
          </a:xfrm>
          <a:prstGeom prst="rect">
            <a:avLst/>
          </a:prstGeom>
        </p:spPr>
        <p:txBody>
          <a:bodyPr/>
          <a:lstStyle/>
          <a:p>
            <a:pPr lvl="0">
              <a:spcBef>
                <a:spcPct val="20000"/>
              </a:spcBef>
            </a:pPr>
            <a:r>
              <a:rPr lang="en-US" sz="3600" b="1" dirty="0" smtClean="0">
                <a:solidFill>
                  <a:srgbClr val="004080"/>
                </a:solidFill>
                <a:latin typeface="Arial"/>
                <a:cs typeface="Arial"/>
              </a:rPr>
              <a:t>Managing Stormwater</a:t>
            </a:r>
          </a:p>
          <a:p>
            <a:pPr lvl="0">
              <a:spcBef>
                <a:spcPct val="20000"/>
              </a:spcBef>
            </a:pPr>
            <a:endParaRPr kumimoji="0" lang="en-US" sz="3600" b="1" i="0" u="none" strike="noStrike" kern="1200" cap="none" spc="0" normalizeH="0" baseline="0" noProof="0" dirty="0">
              <a:ln>
                <a:noFill/>
              </a:ln>
              <a:solidFill>
                <a:srgbClr val="004080"/>
              </a:solidFill>
              <a:effectLst/>
              <a:uLnTx/>
              <a:uFillTx/>
              <a:latin typeface="Arial"/>
              <a:ea typeface="+mn-ea"/>
              <a:cs typeface="Arial"/>
            </a:endParaRPr>
          </a:p>
        </p:txBody>
      </p:sp>
      <p:sp>
        <p:nvSpPr>
          <p:cNvPr id="8" name="TextBox 7"/>
          <p:cNvSpPr txBox="1"/>
          <p:nvPr/>
        </p:nvSpPr>
        <p:spPr>
          <a:xfrm>
            <a:off x="400050" y="966012"/>
            <a:ext cx="8743950" cy="584775"/>
          </a:xfrm>
          <a:prstGeom prst="rect">
            <a:avLst/>
          </a:prstGeom>
          <a:noFill/>
        </p:spPr>
        <p:txBody>
          <a:bodyPr wrap="square" rtlCol="0">
            <a:spAutoFit/>
          </a:bodyPr>
          <a:lstStyle/>
          <a:p>
            <a:r>
              <a:rPr lang="en-US" sz="3200" b="1" dirty="0" smtClean="0">
                <a:latin typeface="Arial" pitchFamily="34" charset="0"/>
                <a:cs typeface="Arial" pitchFamily="34" charset="0"/>
              </a:rPr>
              <a:t>Conventional Practice- Dry Detention Basin</a:t>
            </a:r>
            <a:endParaRPr lang="en-US" sz="3200" b="1" dirty="0">
              <a:latin typeface="Arial" pitchFamily="34" charset="0"/>
              <a:cs typeface="Arial" pitchFamily="34" charset="0"/>
            </a:endParaRPr>
          </a:p>
        </p:txBody>
      </p:sp>
      <p:cxnSp>
        <p:nvCxnSpPr>
          <p:cNvPr id="10" name="Straight Connector 9"/>
          <p:cNvCxnSpPr/>
          <p:nvPr/>
        </p:nvCxnSpPr>
        <p:spPr>
          <a:xfrm>
            <a:off x="444294" y="872919"/>
            <a:ext cx="85669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5750" y="241300"/>
            <a:ext cx="8937523" cy="1069238"/>
          </a:xfrm>
        </p:spPr>
        <p:txBody>
          <a:bodyPr/>
          <a:lstStyle/>
          <a:p>
            <a:r>
              <a:rPr lang="en-US" dirty="0" smtClean="0"/>
              <a:t>Green Stormwater Infrastructure</a:t>
            </a:r>
          </a:p>
          <a:p>
            <a:r>
              <a:rPr lang="en-US" b="0" dirty="0" smtClean="0"/>
              <a:t>Stormwater management integrated into the landscape</a:t>
            </a:r>
            <a:endParaRPr lang="en-US" dirty="0"/>
          </a:p>
        </p:txBody>
      </p:sp>
      <p:pic>
        <p:nvPicPr>
          <p:cNvPr id="16386" name="Picture 2"/>
          <p:cNvPicPr>
            <a:picLocks noChangeAspect="1" noChangeArrowheads="1"/>
          </p:cNvPicPr>
          <p:nvPr/>
        </p:nvPicPr>
        <p:blipFill>
          <a:blip r:embed="rId3"/>
          <a:srcRect t="5124" b="3608"/>
          <a:stretch>
            <a:fillRect/>
          </a:stretch>
        </p:blipFill>
        <p:spPr bwMode="auto">
          <a:xfrm>
            <a:off x="951382" y="2138510"/>
            <a:ext cx="6880017" cy="4601497"/>
          </a:xfrm>
          <a:prstGeom prst="rect">
            <a:avLst/>
          </a:prstGeom>
          <a:noFill/>
          <a:ln w="9525">
            <a:noFill/>
            <a:miter lim="800000"/>
            <a:headEnd/>
            <a:tailEnd/>
          </a:ln>
        </p:spPr>
      </p:pic>
      <p:cxnSp>
        <p:nvCxnSpPr>
          <p:cNvPr id="5" name="Straight Connector 4"/>
          <p:cNvCxnSpPr/>
          <p:nvPr/>
        </p:nvCxnSpPr>
        <p:spPr>
          <a:xfrm flipV="1">
            <a:off x="418482" y="766915"/>
            <a:ext cx="8017592" cy="385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5332</TotalTime>
  <Words>2126</Words>
  <Application>Microsoft Macintosh PowerPoint</Application>
  <PresentationFormat>On-screen Show (4:3)</PresentationFormat>
  <Paragraphs>104</Paragraphs>
  <Slides>16</Slides>
  <Notes>16</Notes>
  <HiddenSlides>1</HiddenSlides>
  <MMClips>3</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Hort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Jaime Zucker</dc:creator>
  <cp:lastModifiedBy>Barry Lewis</cp:lastModifiedBy>
  <cp:revision>359</cp:revision>
  <cp:lastPrinted>2012-11-01T13:54:03Z</cp:lastPrinted>
  <dcterms:created xsi:type="dcterms:W3CDTF">2013-04-05T15:03:41Z</dcterms:created>
  <dcterms:modified xsi:type="dcterms:W3CDTF">2014-08-25T19:14:05Z</dcterms:modified>
</cp:coreProperties>
</file>